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F_D77ADC84.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22"/>
  </p:notesMasterIdLst>
  <p:sldIdLst>
    <p:sldId id="334" r:id="rId5"/>
    <p:sldId id="335" r:id="rId6"/>
    <p:sldId id="259" r:id="rId7"/>
    <p:sldId id="260" r:id="rId8"/>
    <p:sldId id="341" r:id="rId9"/>
    <p:sldId id="268" r:id="rId10"/>
    <p:sldId id="348" r:id="rId11"/>
    <p:sldId id="340" r:id="rId12"/>
    <p:sldId id="342" r:id="rId13"/>
    <p:sldId id="266" r:id="rId14"/>
    <p:sldId id="271" r:id="rId15"/>
    <p:sldId id="343" r:id="rId16"/>
    <p:sldId id="344" r:id="rId17"/>
    <p:sldId id="349" r:id="rId18"/>
    <p:sldId id="350" r:id="rId19"/>
    <p:sldId id="347" r:id="rId20"/>
    <p:sldId id="34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2519C9-FC5A-8B28-3016-FA881D564E70}" name="Sheila Adam" initials="SA" userId="863849b1274910b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278"/>
    <a:srgbClr val="44546A"/>
    <a:srgbClr val="CF91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88" autoAdjust="0"/>
    <p:restoredTop sz="94694"/>
  </p:normalViewPr>
  <p:slideViewPr>
    <p:cSldViewPr snapToGrid="0">
      <p:cViewPr varScale="1">
        <p:scale>
          <a:sx n="75" d="100"/>
          <a:sy n="75" d="100"/>
        </p:scale>
        <p:origin x="50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comments/modernComment_10F_D77ADC84.xml><?xml version="1.0" encoding="utf-8"?>
<p188:cmLst xmlns:a="http://schemas.openxmlformats.org/drawingml/2006/main" xmlns:r="http://schemas.openxmlformats.org/officeDocument/2006/relationships" xmlns:p188="http://schemas.microsoft.com/office/powerpoint/2018/8/main">
  <p188:cm id="{CC25E535-2FFD-0547-BDF1-1E452CFBD208}" authorId="{152519C9-FC5A-8B28-3016-FA881D564E70}" created="2023-01-07T15:55:27.342">
    <ac:deMkLst xmlns:ac="http://schemas.microsoft.com/office/drawing/2013/main/command">
      <pc:docMk xmlns:pc="http://schemas.microsoft.com/office/powerpoint/2013/main/command"/>
      <pc:sldMk xmlns:pc="http://schemas.microsoft.com/office/powerpoint/2013/main/command" cId="3615153284" sldId="271"/>
      <ac:spMk id="6" creationId="{E6B86C4D-5DC2-43A1-AC70-C4E4A6436798}"/>
    </ac:deMkLst>
    <p188:txBody>
      <a:bodyPr/>
      <a:lstStyle/>
      <a:p>
        <a:r>
          <a:rPr lang="en-US"/>
          <a:t>Any chance of the names of the sites being a bit larger?? Don’t worry if not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5D03E-C381-4C42-8917-F1BB10215F22}" type="datetimeFigureOut">
              <a:rPr lang="en-GB" smtClean="0"/>
              <a:t>02/03/2023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C7ACF-06C7-4F39-BF8C-609B24413B2F}" type="slidenum">
              <a:rPr lang="en-GB" smtClean="0"/>
              <a:t>‹#›</a:t>
            </a:fld>
            <a:endParaRPr lang="en-GB"/>
          </a:p>
        </p:txBody>
      </p:sp>
    </p:spTree>
    <p:extLst>
      <p:ext uri="{BB962C8B-B14F-4D97-AF65-F5344CB8AC3E}">
        <p14:creationId xmlns:p14="http://schemas.microsoft.com/office/powerpoint/2010/main" val="200186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to our generous supporters! </a:t>
            </a:r>
          </a:p>
          <a:p>
            <a:endParaRPr lang="en-GB" dirty="0"/>
          </a:p>
          <a:p>
            <a:r>
              <a:rPr lang="en-GB" dirty="0"/>
              <a:t>Explain purpose of Open Event – launch our campaign in public, recruit volunteers for summer programme, get stakeholder support, etc. </a:t>
            </a:r>
          </a:p>
        </p:txBody>
      </p:sp>
      <p:sp>
        <p:nvSpPr>
          <p:cNvPr id="4" name="Slide Number Placeholder 3"/>
          <p:cNvSpPr>
            <a:spLocks noGrp="1"/>
          </p:cNvSpPr>
          <p:nvPr>
            <p:ph type="sldNum" sz="quarter" idx="5"/>
          </p:nvPr>
        </p:nvSpPr>
        <p:spPr/>
        <p:txBody>
          <a:bodyPr/>
          <a:lstStyle/>
          <a:p>
            <a:fld id="{E0D2C4CD-41BE-473B-9F8A-8A09F28B9B3D}" type="slidenum">
              <a:rPr lang="en-GB" smtClean="0"/>
              <a:t>1</a:t>
            </a:fld>
            <a:endParaRPr lang="en-GB"/>
          </a:p>
        </p:txBody>
      </p:sp>
    </p:spTree>
    <p:extLst>
      <p:ext uri="{BB962C8B-B14F-4D97-AF65-F5344CB8AC3E}">
        <p14:creationId xmlns:p14="http://schemas.microsoft.com/office/powerpoint/2010/main" val="1623878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Calibri" panose="020F0502020204030204" pitchFamily="34" charset="0"/>
              </a:rPr>
              <a:t>Citizen science projects are a key part of our work programme in 2023, actively engaging our network of volunteers in valid, useful research.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cs typeface="Calibri" panose="020F0502020204030204" pitchFamily="34" charset="0"/>
              </a:rPr>
              <a:t>We will ensure that our work also adds value to programmes being undertaken by local conservation and environmental organisations.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cs typeface="Calibri" panose="020F0502020204030204" pitchFamily="34" charset="0"/>
              </a:rPr>
              <a:t>It will contribute to our growing body of evidence along the river Kent, building on the 2022 results. </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39C7ACF-06C7-4F39-BF8C-609B24413B2F}" type="slidenum">
              <a:rPr lang="en-GB" smtClean="0"/>
              <a:t>14</a:t>
            </a:fld>
            <a:endParaRPr lang="en-GB"/>
          </a:p>
        </p:txBody>
      </p:sp>
    </p:spTree>
    <p:extLst>
      <p:ext uri="{BB962C8B-B14F-4D97-AF65-F5344CB8AC3E}">
        <p14:creationId xmlns:p14="http://schemas.microsoft.com/office/powerpoint/2010/main" val="251777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Worth also stating that the proposed new Gov bill doesn’t address these issues adequately</a:t>
            </a:r>
            <a:endParaRPr lang="en-GB" dirty="0"/>
          </a:p>
        </p:txBody>
      </p:sp>
      <p:sp>
        <p:nvSpPr>
          <p:cNvPr id="4" name="Slide Number Placeholder 3"/>
          <p:cNvSpPr>
            <a:spLocks noGrp="1"/>
          </p:cNvSpPr>
          <p:nvPr>
            <p:ph type="sldNum" sz="quarter" idx="5"/>
          </p:nvPr>
        </p:nvSpPr>
        <p:spPr/>
        <p:txBody>
          <a:bodyPr/>
          <a:lstStyle/>
          <a:p>
            <a:fld id="{D39C7ACF-06C7-4F39-BF8C-609B24413B2F}" type="slidenum">
              <a:rPr lang="en-GB" smtClean="0"/>
              <a:t>15</a:t>
            </a:fld>
            <a:endParaRPr lang="en-GB"/>
          </a:p>
        </p:txBody>
      </p:sp>
    </p:spTree>
    <p:extLst>
      <p:ext uri="{BB962C8B-B14F-4D97-AF65-F5344CB8AC3E}">
        <p14:creationId xmlns:p14="http://schemas.microsoft.com/office/powerpoint/2010/main" val="223736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9C7ACF-06C7-4F39-BF8C-609B24413B2F}" type="slidenum">
              <a:rPr lang="en-GB" smtClean="0"/>
              <a:t>16</a:t>
            </a:fld>
            <a:endParaRPr lang="en-GB"/>
          </a:p>
        </p:txBody>
      </p:sp>
    </p:spTree>
    <p:extLst>
      <p:ext uri="{BB962C8B-B14F-4D97-AF65-F5344CB8AC3E}">
        <p14:creationId xmlns:p14="http://schemas.microsoft.com/office/powerpoint/2010/main" val="211858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2C4CD-41BE-473B-9F8A-8A09F28B9B3D}" type="slidenum">
              <a:rPr lang="en-GB" smtClean="0"/>
              <a:t>2</a:t>
            </a:fld>
            <a:endParaRPr lang="en-GB"/>
          </a:p>
        </p:txBody>
      </p:sp>
    </p:spTree>
    <p:extLst>
      <p:ext uri="{BB962C8B-B14F-4D97-AF65-F5344CB8AC3E}">
        <p14:creationId xmlns:p14="http://schemas.microsoft.com/office/powerpoint/2010/main" val="416612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D2C4CD-41BE-473B-9F8A-8A09F28B9B3D}" type="slidenum">
              <a:rPr lang="en-GB" smtClean="0"/>
              <a:t>4</a:t>
            </a:fld>
            <a:endParaRPr lang="en-GB"/>
          </a:p>
        </p:txBody>
      </p:sp>
    </p:spTree>
    <p:extLst>
      <p:ext uri="{BB962C8B-B14F-4D97-AF65-F5344CB8AC3E}">
        <p14:creationId xmlns:p14="http://schemas.microsoft.com/office/powerpoint/2010/main" val="3036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United Utilities – 4 meetings </a:t>
            </a:r>
            <a:r>
              <a:rPr lang="en-GB" dirty="0" err="1"/>
              <a:t>inc</a:t>
            </a:r>
            <a:r>
              <a:rPr lang="en-GB" dirty="0"/>
              <a:t> visit to Staveley WwTW + they attended Wrap Up event on 21 October and provided “letter of support” for DEFRA application. It has proved difficult to get information for various reasons </a:t>
            </a:r>
            <a:r>
              <a:rPr lang="en-GB" dirty="0" err="1"/>
              <a:t>eg</a:t>
            </a:r>
            <a:r>
              <a:rPr lang="en-GB" dirty="0"/>
              <a:t> sensors at Staveley WwTW don’t work, so can’t report overspills; all data from 2021 regarded as commercial in confidence because of Ofwat investigation. No progress with requests for information about plans for investment in either WwTW or sewerage infrastructure. UU have now requested a meeting after Water Quality Report published, and have been invited to next CRKC meeting on 21 Feb.</a:t>
            </a:r>
          </a:p>
        </p:txBody>
      </p:sp>
      <p:sp>
        <p:nvSpPr>
          <p:cNvPr id="4" name="Slide Number Placeholder 3"/>
          <p:cNvSpPr>
            <a:spLocks noGrp="1"/>
          </p:cNvSpPr>
          <p:nvPr>
            <p:ph type="sldNum" sz="quarter" idx="5"/>
          </p:nvPr>
        </p:nvSpPr>
        <p:spPr/>
        <p:txBody>
          <a:bodyPr/>
          <a:lstStyle/>
          <a:p>
            <a:fld id="{E0D2C4CD-41BE-473B-9F8A-8A09F28B9B3D}" type="slidenum">
              <a:rPr lang="en-GB" smtClean="0"/>
              <a:t>5</a:t>
            </a:fld>
            <a:endParaRPr lang="en-GB"/>
          </a:p>
        </p:txBody>
      </p:sp>
    </p:spTree>
    <p:extLst>
      <p:ext uri="{BB962C8B-B14F-4D97-AF65-F5344CB8AC3E}">
        <p14:creationId xmlns:p14="http://schemas.microsoft.com/office/powerpoint/2010/main" val="425281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Collected useful information about river Kent users attitudes and concerns about the river. </a:t>
            </a:r>
          </a:p>
          <a:p>
            <a:r>
              <a:rPr lang="en-GB" dirty="0"/>
              <a:t>Key that </a:t>
            </a:r>
            <a:r>
              <a:rPr lang="en-GB" sz="1800" dirty="0">
                <a:effectLst/>
                <a:latin typeface="Calibri" panose="020F0502020204030204" pitchFamily="34" charset="0"/>
                <a:ea typeface="Calibri" panose="020F0502020204030204" pitchFamily="34" charset="0"/>
                <a:cs typeface="Times New Roman" panose="02020603050405020304" pitchFamily="18" charset="0"/>
              </a:rPr>
              <a:t>most people (over three-quarters were in the 1 and 2 category) thought we should be targeting UU and Environment agency and other gov bodies</a:t>
            </a:r>
            <a:endParaRPr lang="en-GB" dirty="0"/>
          </a:p>
        </p:txBody>
      </p:sp>
      <p:sp>
        <p:nvSpPr>
          <p:cNvPr id="4" name="Slide Number Placeholder 3"/>
          <p:cNvSpPr>
            <a:spLocks noGrp="1"/>
          </p:cNvSpPr>
          <p:nvPr>
            <p:ph type="sldNum" sz="quarter" idx="5"/>
          </p:nvPr>
        </p:nvSpPr>
        <p:spPr/>
        <p:txBody>
          <a:bodyPr/>
          <a:lstStyle/>
          <a:p>
            <a:fld id="{D39C7ACF-06C7-4F39-BF8C-609B24413B2F}" type="slidenum">
              <a:rPr lang="en-GB" smtClean="0"/>
              <a:t>8</a:t>
            </a:fld>
            <a:endParaRPr lang="en-GB"/>
          </a:p>
        </p:txBody>
      </p:sp>
    </p:spTree>
    <p:extLst>
      <p:ext uri="{BB962C8B-B14F-4D97-AF65-F5344CB8AC3E}">
        <p14:creationId xmlns:p14="http://schemas.microsoft.com/office/powerpoint/2010/main" val="25217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9C7ACF-06C7-4F39-BF8C-609B24413B2F}" type="slidenum">
              <a:rPr lang="en-GB" smtClean="0"/>
              <a:t>9</a:t>
            </a:fld>
            <a:endParaRPr lang="en-GB"/>
          </a:p>
        </p:txBody>
      </p:sp>
    </p:spTree>
    <p:extLst>
      <p:ext uri="{BB962C8B-B14F-4D97-AF65-F5344CB8AC3E}">
        <p14:creationId xmlns:p14="http://schemas.microsoft.com/office/powerpoint/2010/main" val="23236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Both E. coli and Enterococcus are bacteria found in the gut of humans and other animals, which can cause disease in humans. </a:t>
            </a:r>
            <a:r>
              <a:rPr lang="en-GB" sz="1800" dirty="0">
                <a:effectLst/>
                <a:latin typeface="Calibri" panose="020F0502020204030204" pitchFamily="34" charset="0"/>
                <a:cs typeface="Times New Roman" panose="02020603050405020304" pitchFamily="18" charset="0"/>
              </a:rPr>
              <a:t>The results for both show that at every location the levels were unacceptably High, and would be rated by the Environment Agency as Poor. The pattern is slightly different but more detailed studies would be needed to explore whether this is significant.</a:t>
            </a:r>
            <a:endParaRPr lang="en-GB" sz="1800" dirty="0"/>
          </a:p>
        </p:txBody>
      </p:sp>
      <p:sp>
        <p:nvSpPr>
          <p:cNvPr id="4" name="Slide Number Placeholder 3"/>
          <p:cNvSpPr>
            <a:spLocks noGrp="1"/>
          </p:cNvSpPr>
          <p:nvPr>
            <p:ph type="sldNum" sz="quarter" idx="5"/>
          </p:nvPr>
        </p:nvSpPr>
        <p:spPr/>
        <p:txBody>
          <a:bodyPr/>
          <a:lstStyle/>
          <a:p>
            <a:fld id="{D39C7ACF-06C7-4F39-BF8C-609B24413B2F}" type="slidenum">
              <a:rPr lang="en-GB" smtClean="0"/>
              <a:t>11</a:t>
            </a:fld>
            <a:endParaRPr lang="en-GB"/>
          </a:p>
        </p:txBody>
      </p:sp>
    </p:spTree>
    <p:extLst>
      <p:ext uri="{BB962C8B-B14F-4D97-AF65-F5344CB8AC3E}">
        <p14:creationId xmlns:p14="http://schemas.microsoft.com/office/powerpoint/2010/main" val="38524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Both E. coli and Enterococcus are bacteria found in the gut of humans and other animals, which can cause disease in humans. </a:t>
            </a:r>
            <a:r>
              <a:rPr lang="en-GB" sz="1200" dirty="0">
                <a:effectLst/>
                <a:latin typeface="Calibri" panose="020F0502020204030204" pitchFamily="34" charset="0"/>
                <a:cs typeface="Times New Roman" panose="02020603050405020304" pitchFamily="18" charset="0"/>
              </a:rPr>
              <a:t>The results for both show that at every location the levels were unacceptably High, and would be rated by the Environment Agency as Poor. The pattern is slightly different but more detailed studies would be needed to explore whether this is significant.</a:t>
            </a:r>
            <a:endParaRPr lang="en-GB" sz="1200" dirty="0"/>
          </a:p>
        </p:txBody>
      </p:sp>
      <p:sp>
        <p:nvSpPr>
          <p:cNvPr id="4" name="Slide Number Placeholder 3"/>
          <p:cNvSpPr>
            <a:spLocks noGrp="1"/>
          </p:cNvSpPr>
          <p:nvPr>
            <p:ph type="sldNum" sz="quarter" idx="5"/>
          </p:nvPr>
        </p:nvSpPr>
        <p:spPr/>
        <p:txBody>
          <a:bodyPr/>
          <a:lstStyle/>
          <a:p>
            <a:fld id="{D39C7ACF-06C7-4F39-BF8C-609B24413B2F}" type="slidenum">
              <a:rPr lang="en-GB" smtClean="0"/>
              <a:t>12</a:t>
            </a:fld>
            <a:endParaRPr lang="en-GB"/>
          </a:p>
        </p:txBody>
      </p:sp>
    </p:spTree>
    <p:extLst>
      <p:ext uri="{BB962C8B-B14F-4D97-AF65-F5344CB8AC3E}">
        <p14:creationId xmlns:p14="http://schemas.microsoft.com/office/powerpoint/2010/main" val="340117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9C7ACF-06C7-4F39-BF8C-609B24413B2F}" type="slidenum">
              <a:rPr lang="en-GB" smtClean="0"/>
              <a:t>13</a:t>
            </a:fld>
            <a:endParaRPr lang="en-GB"/>
          </a:p>
        </p:txBody>
      </p:sp>
    </p:spTree>
    <p:extLst>
      <p:ext uri="{BB962C8B-B14F-4D97-AF65-F5344CB8AC3E}">
        <p14:creationId xmlns:p14="http://schemas.microsoft.com/office/powerpoint/2010/main" val="4826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567E42-0ADB-493C-93D2-241DE60A0669}"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B68D6-E81A-43E3-8F38-2F1734290CD2}" type="slidenum">
              <a:rPr lang="en-GB" smtClean="0"/>
              <a:t>‹#›</a:t>
            </a:fld>
            <a:endParaRPr lang="en-GB"/>
          </a:p>
        </p:txBody>
      </p:sp>
    </p:spTree>
    <p:extLst>
      <p:ext uri="{BB962C8B-B14F-4D97-AF65-F5344CB8AC3E}">
        <p14:creationId xmlns:p14="http://schemas.microsoft.com/office/powerpoint/2010/main" val="217919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67E42-0ADB-493C-93D2-241DE60A0669}"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B68D6-E81A-43E3-8F38-2F1734290CD2}" type="slidenum">
              <a:rPr lang="en-GB" smtClean="0"/>
              <a:t>‹#›</a:t>
            </a:fld>
            <a:endParaRPr lang="en-GB"/>
          </a:p>
        </p:txBody>
      </p:sp>
    </p:spTree>
    <p:extLst>
      <p:ext uri="{BB962C8B-B14F-4D97-AF65-F5344CB8AC3E}">
        <p14:creationId xmlns:p14="http://schemas.microsoft.com/office/powerpoint/2010/main" val="234261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67E42-0ADB-493C-93D2-241DE60A0669}"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B68D6-E81A-43E3-8F38-2F1734290CD2}" type="slidenum">
              <a:rPr lang="en-GB" smtClean="0"/>
              <a:t>‹#›</a:t>
            </a:fld>
            <a:endParaRPr lang="en-GB"/>
          </a:p>
        </p:txBody>
      </p:sp>
    </p:spTree>
    <p:extLst>
      <p:ext uri="{BB962C8B-B14F-4D97-AF65-F5344CB8AC3E}">
        <p14:creationId xmlns:p14="http://schemas.microsoft.com/office/powerpoint/2010/main" val="363935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67E42-0ADB-493C-93D2-241DE60A0669}"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B68D6-E81A-43E3-8F38-2F1734290CD2}" type="slidenum">
              <a:rPr lang="en-GB" smtClean="0"/>
              <a:t>‹#›</a:t>
            </a:fld>
            <a:endParaRPr lang="en-GB"/>
          </a:p>
        </p:txBody>
      </p:sp>
    </p:spTree>
    <p:extLst>
      <p:ext uri="{BB962C8B-B14F-4D97-AF65-F5344CB8AC3E}">
        <p14:creationId xmlns:p14="http://schemas.microsoft.com/office/powerpoint/2010/main" val="318104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567E42-0ADB-493C-93D2-241DE60A0669}"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B68D6-E81A-43E3-8F38-2F1734290CD2}" type="slidenum">
              <a:rPr lang="en-GB" smtClean="0"/>
              <a:t>‹#›</a:t>
            </a:fld>
            <a:endParaRPr lang="en-GB"/>
          </a:p>
        </p:txBody>
      </p:sp>
    </p:spTree>
    <p:extLst>
      <p:ext uri="{BB962C8B-B14F-4D97-AF65-F5344CB8AC3E}">
        <p14:creationId xmlns:p14="http://schemas.microsoft.com/office/powerpoint/2010/main" val="245306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567E42-0ADB-493C-93D2-241DE60A0669}" type="datetimeFigureOut">
              <a:rPr lang="en-GB" smtClean="0"/>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DB68D6-E81A-43E3-8F38-2F1734290CD2}" type="slidenum">
              <a:rPr lang="en-GB" smtClean="0"/>
              <a:t>‹#›</a:t>
            </a:fld>
            <a:endParaRPr lang="en-GB"/>
          </a:p>
        </p:txBody>
      </p:sp>
    </p:spTree>
    <p:extLst>
      <p:ext uri="{BB962C8B-B14F-4D97-AF65-F5344CB8AC3E}">
        <p14:creationId xmlns:p14="http://schemas.microsoft.com/office/powerpoint/2010/main" val="33303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567E42-0ADB-493C-93D2-241DE60A0669}" type="datetimeFigureOut">
              <a:rPr lang="en-GB" smtClean="0"/>
              <a:t>02/03/2023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DB68D6-E81A-43E3-8F38-2F1734290CD2}" type="slidenum">
              <a:rPr lang="en-GB" smtClean="0"/>
              <a:t>‹#›</a:t>
            </a:fld>
            <a:endParaRPr lang="en-GB"/>
          </a:p>
        </p:txBody>
      </p:sp>
    </p:spTree>
    <p:extLst>
      <p:ext uri="{BB962C8B-B14F-4D97-AF65-F5344CB8AC3E}">
        <p14:creationId xmlns:p14="http://schemas.microsoft.com/office/powerpoint/2010/main" val="206331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567E42-0ADB-493C-93D2-241DE60A0669}" type="datetimeFigureOut">
              <a:rPr lang="en-GB" smtClean="0"/>
              <a:t>02/03/2023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DB68D6-E81A-43E3-8F38-2F1734290CD2}" type="slidenum">
              <a:rPr lang="en-GB" smtClean="0"/>
              <a:t>‹#›</a:t>
            </a:fld>
            <a:endParaRPr lang="en-GB"/>
          </a:p>
        </p:txBody>
      </p:sp>
    </p:spTree>
    <p:extLst>
      <p:ext uri="{BB962C8B-B14F-4D97-AF65-F5344CB8AC3E}">
        <p14:creationId xmlns:p14="http://schemas.microsoft.com/office/powerpoint/2010/main" val="284562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67E42-0ADB-493C-93D2-241DE60A0669}" type="datetimeFigureOut">
              <a:rPr lang="en-GB" smtClean="0"/>
              <a:t>02/03/2023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DB68D6-E81A-43E3-8F38-2F1734290CD2}" type="slidenum">
              <a:rPr lang="en-GB" smtClean="0"/>
              <a:t>‹#›</a:t>
            </a:fld>
            <a:endParaRPr lang="en-GB"/>
          </a:p>
        </p:txBody>
      </p:sp>
    </p:spTree>
    <p:extLst>
      <p:ext uri="{BB962C8B-B14F-4D97-AF65-F5344CB8AC3E}">
        <p14:creationId xmlns:p14="http://schemas.microsoft.com/office/powerpoint/2010/main" val="257489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567E42-0ADB-493C-93D2-241DE60A0669}" type="datetimeFigureOut">
              <a:rPr lang="en-GB" smtClean="0"/>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DB68D6-E81A-43E3-8F38-2F1734290CD2}" type="slidenum">
              <a:rPr lang="en-GB" smtClean="0"/>
              <a:t>‹#›</a:t>
            </a:fld>
            <a:endParaRPr lang="en-GB"/>
          </a:p>
        </p:txBody>
      </p:sp>
    </p:spTree>
    <p:extLst>
      <p:ext uri="{BB962C8B-B14F-4D97-AF65-F5344CB8AC3E}">
        <p14:creationId xmlns:p14="http://schemas.microsoft.com/office/powerpoint/2010/main" val="248544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567E42-0ADB-493C-93D2-241DE60A0669}" type="datetimeFigureOut">
              <a:rPr lang="en-GB" smtClean="0"/>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DB68D6-E81A-43E3-8F38-2F1734290CD2}" type="slidenum">
              <a:rPr lang="en-GB" smtClean="0"/>
              <a:t>‹#›</a:t>
            </a:fld>
            <a:endParaRPr lang="en-GB"/>
          </a:p>
        </p:txBody>
      </p:sp>
    </p:spTree>
    <p:extLst>
      <p:ext uri="{BB962C8B-B14F-4D97-AF65-F5344CB8AC3E}">
        <p14:creationId xmlns:p14="http://schemas.microsoft.com/office/powerpoint/2010/main" val="267424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67E42-0ADB-493C-93D2-241DE60A0669}" type="datetimeFigureOut">
              <a:rPr lang="en-GB" smtClean="0"/>
              <a:t>02/03/2023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B68D6-E81A-43E3-8F38-2F1734290CD2}" type="slidenum">
              <a:rPr lang="en-GB" smtClean="0"/>
              <a:t>‹#›</a:t>
            </a:fld>
            <a:endParaRPr lang="en-GB"/>
          </a:p>
        </p:txBody>
      </p:sp>
    </p:spTree>
    <p:extLst>
      <p:ext uri="{BB962C8B-B14F-4D97-AF65-F5344CB8AC3E}">
        <p14:creationId xmlns:p14="http://schemas.microsoft.com/office/powerpoint/2010/main" val="48671261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F_D77ADC84.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about:blank" TargetMode="Externa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00A-7314-406D-AF30-B681E4A3D631}"/>
              </a:ext>
            </a:extLst>
          </p:cNvPr>
          <p:cNvSpPr>
            <a:spLocks noGrp="1"/>
          </p:cNvSpPr>
          <p:nvPr>
            <p:ph type="ctrTitle"/>
          </p:nvPr>
        </p:nvSpPr>
        <p:spPr>
          <a:xfrm>
            <a:off x="431800" y="2383127"/>
            <a:ext cx="11760200" cy="3492500"/>
          </a:xfrm>
        </p:spPr>
        <p:txBody>
          <a:bodyPr>
            <a:normAutofit fontScale="90000"/>
          </a:bodyPr>
          <a:lstStyle/>
          <a:p>
            <a:br>
              <a:rPr lang="en-GB" sz="7300" b="1" dirty="0"/>
            </a:br>
            <a:br>
              <a:rPr lang="en-GB" sz="7300" b="1" dirty="0"/>
            </a:br>
            <a:br>
              <a:rPr lang="en-GB" sz="7300" b="1" dirty="0"/>
            </a:br>
            <a:br>
              <a:rPr lang="en-GB" sz="7300" b="1" dirty="0"/>
            </a:br>
            <a:br>
              <a:rPr lang="en-GB" sz="7300" b="1" dirty="0"/>
            </a:br>
            <a:br>
              <a:rPr lang="en-GB" sz="7300" b="1" dirty="0"/>
            </a:br>
            <a:br>
              <a:rPr lang="en-GB" sz="7300" b="1" dirty="0"/>
            </a:br>
            <a:br>
              <a:rPr lang="en-GB" sz="7300" b="1" dirty="0"/>
            </a:br>
            <a:br>
              <a:rPr lang="en-GB" sz="7300" b="1" dirty="0"/>
            </a:br>
            <a:r>
              <a:rPr lang="en-GB" sz="7300" b="1" dirty="0"/>
              <a:t>The Clean River Kent Campaign 2022 achievements </a:t>
            </a:r>
            <a:br>
              <a:rPr lang="en-GB" sz="7300" b="1" dirty="0"/>
            </a:br>
            <a:r>
              <a:rPr lang="en-GB" sz="7300" b="1" dirty="0"/>
              <a:t>2023 aspirations</a:t>
            </a:r>
            <a:br>
              <a:rPr lang="en-GB" sz="7300" b="1" dirty="0"/>
            </a:br>
            <a:br>
              <a:rPr lang="en-GB" dirty="0"/>
            </a:br>
            <a:r>
              <a:rPr lang="en-GB" dirty="0"/>
              <a:t> </a:t>
            </a:r>
          </a:p>
        </p:txBody>
      </p:sp>
      <p:sp>
        <p:nvSpPr>
          <p:cNvPr id="3" name="Subtitle 2">
            <a:extLst>
              <a:ext uri="{FF2B5EF4-FFF2-40B4-BE49-F238E27FC236}">
                <a16:creationId xmlns:a16="http://schemas.microsoft.com/office/drawing/2014/main" id="{98E34908-DF27-43CF-9D54-041E5024B153}"/>
              </a:ext>
            </a:extLst>
          </p:cNvPr>
          <p:cNvSpPr>
            <a:spLocks noGrp="1"/>
          </p:cNvSpPr>
          <p:nvPr>
            <p:ph type="subTitle" idx="1"/>
          </p:nvPr>
        </p:nvSpPr>
        <p:spPr>
          <a:xfrm>
            <a:off x="1524000" y="4178300"/>
            <a:ext cx="9144000" cy="1079500"/>
          </a:xfrm>
        </p:spPr>
        <p:txBody>
          <a:bodyPr>
            <a:normAutofit fontScale="92500" lnSpcReduction="20000"/>
          </a:bodyPr>
          <a:lstStyle/>
          <a:p>
            <a:endParaRPr lang="en-GB" sz="4000" dirty="0"/>
          </a:p>
          <a:p>
            <a:r>
              <a:rPr lang="en-GB" sz="4000" dirty="0"/>
              <a:t>Sedgwick PC: 8 March 2023 </a:t>
            </a:r>
          </a:p>
        </p:txBody>
      </p:sp>
      <p:pic>
        <p:nvPicPr>
          <p:cNvPr id="4" name="Picture 3" descr="A picture containing icon&#10;&#10;Description automatically generated">
            <a:extLst>
              <a:ext uri="{FF2B5EF4-FFF2-40B4-BE49-F238E27FC236}">
                <a16:creationId xmlns:a16="http://schemas.microsoft.com/office/drawing/2014/main" id="{117FBDE1-B9C1-4126-A65C-7DBE572C61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7479" y="5804512"/>
            <a:ext cx="2595667" cy="873271"/>
          </a:xfrm>
          <a:prstGeom prst="rect">
            <a:avLst/>
          </a:prstGeom>
        </p:spPr>
      </p:pic>
      <p:pic>
        <p:nvPicPr>
          <p:cNvPr id="5" name="Picture 4" descr="Logo&#10;&#10;Description automatically generated">
            <a:extLst>
              <a:ext uri="{FF2B5EF4-FFF2-40B4-BE49-F238E27FC236}">
                <a16:creationId xmlns:a16="http://schemas.microsoft.com/office/drawing/2014/main" id="{24C9D8FF-2D34-424F-893C-6F6EFCE3D87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185016" y="225764"/>
            <a:ext cx="1613638" cy="947848"/>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6" name="Picture 5" descr="Logo, company name&#10;&#10;Description automatically generated">
            <a:extLst>
              <a:ext uri="{FF2B5EF4-FFF2-40B4-BE49-F238E27FC236}">
                <a16:creationId xmlns:a16="http://schemas.microsoft.com/office/drawing/2014/main" id="{100FF8C1-2F32-49B0-A18B-37F50234BA3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259313" y="5789020"/>
            <a:ext cx="1817580" cy="888547"/>
          </a:xfrm>
          <a:prstGeom prst="rect">
            <a:avLst/>
          </a:prstGeom>
        </p:spPr>
      </p:pic>
      <p:pic>
        <p:nvPicPr>
          <p:cNvPr id="7" name="Picture 6" descr="Text&#10;&#10;Description automatically generated">
            <a:extLst>
              <a:ext uri="{FF2B5EF4-FFF2-40B4-BE49-F238E27FC236}">
                <a16:creationId xmlns:a16="http://schemas.microsoft.com/office/drawing/2014/main" id="{FEB5DEC7-D62B-449B-ABE0-72F1D3FAE1CC}"/>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bwMode="auto">
          <a:xfrm>
            <a:off x="4720145" y="6331949"/>
            <a:ext cx="2851167" cy="376957"/>
          </a:xfrm>
          <a:prstGeom prst="rect">
            <a:avLst/>
          </a:prstGeom>
          <a:ln>
            <a:noFill/>
          </a:ln>
          <a:extLst>
            <a:ext uri="{53640926-AAD7-44D8-BBD7-CCE9431645EC}">
              <a14:shadowObscured xmlns:a14="http://schemas.microsoft.com/office/drawing/2010/main"/>
            </a:ext>
          </a:extLst>
        </p:spPr>
      </p:pic>
      <p:pic>
        <p:nvPicPr>
          <p:cNvPr id="8" name="Picture 7" descr="A picture containing text, clipart&#10;&#10;Description automatically generated">
            <a:extLst>
              <a:ext uri="{FF2B5EF4-FFF2-40B4-BE49-F238E27FC236}">
                <a16:creationId xmlns:a16="http://schemas.microsoft.com/office/drawing/2014/main" id="{9635BFC6-043C-4F3E-9E00-FDC9881606E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16584" y="5744307"/>
            <a:ext cx="2758831" cy="488986"/>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517C68DB-3F73-47E6-AD5C-7FAF09C8FB1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790040" y="5804512"/>
            <a:ext cx="1704959" cy="955308"/>
          </a:xfrm>
          <a:prstGeom prst="rect">
            <a:avLst/>
          </a:prstGeom>
        </p:spPr>
      </p:pic>
      <p:pic>
        <p:nvPicPr>
          <p:cNvPr id="11" name="Picture 10">
            <a:extLst>
              <a:ext uri="{FF2B5EF4-FFF2-40B4-BE49-F238E27FC236}">
                <a16:creationId xmlns:a16="http://schemas.microsoft.com/office/drawing/2014/main" id="{F1801739-79A5-4251-AD2F-10A2D327B224}"/>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010650" y="-287382"/>
            <a:ext cx="3314700" cy="1374387"/>
          </a:xfrm>
          <a:prstGeom prst="rect">
            <a:avLst/>
          </a:prstGeom>
        </p:spPr>
      </p:pic>
      <p:pic>
        <p:nvPicPr>
          <p:cNvPr id="1026" name="Picture 2" descr="Kendal Town Council | Home | Old Market Town, Lake District | Kendal,  Cumbria, UK">
            <a:extLst>
              <a:ext uri="{FF2B5EF4-FFF2-40B4-BE49-F238E27FC236}">
                <a16:creationId xmlns:a16="http://schemas.microsoft.com/office/drawing/2014/main" id="{67625460-CD9D-450F-8344-CD361861CACA}"/>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79607" y="5672690"/>
            <a:ext cx="2036969" cy="113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18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00A-7314-406D-AF30-B681E4A3D631}"/>
              </a:ext>
            </a:extLst>
          </p:cNvPr>
          <p:cNvSpPr>
            <a:spLocks noGrp="1"/>
          </p:cNvSpPr>
          <p:nvPr>
            <p:ph type="ctrTitle"/>
          </p:nvPr>
        </p:nvSpPr>
        <p:spPr>
          <a:xfrm>
            <a:off x="634482" y="6068909"/>
            <a:ext cx="6867206" cy="265717"/>
          </a:xfrm>
        </p:spPr>
        <p:txBody>
          <a:bodyPr>
            <a:normAutofit fontScale="90000"/>
          </a:bodyPr>
          <a:lstStyle/>
          <a:p>
            <a:pPr algn="l"/>
            <a:br>
              <a:rPr lang="en-GB" sz="2700" b="1" dirty="0"/>
            </a:br>
            <a:br>
              <a:rPr lang="en-GB" sz="4000" b="1" dirty="0"/>
            </a:br>
            <a:br>
              <a:rPr lang="en-GB" dirty="0"/>
            </a:br>
            <a:r>
              <a:rPr lang="en-GB" dirty="0"/>
              <a:t> </a:t>
            </a:r>
          </a:p>
        </p:txBody>
      </p:sp>
      <p:pic>
        <p:nvPicPr>
          <p:cNvPr id="4" name="Picture 3">
            <a:extLst>
              <a:ext uri="{FF2B5EF4-FFF2-40B4-BE49-F238E27FC236}">
                <a16:creationId xmlns:a16="http://schemas.microsoft.com/office/drawing/2014/main" id="{5B94537B-40CD-4B0D-A81B-D3C861A9C9D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77300" y="-310304"/>
            <a:ext cx="3314700" cy="1374387"/>
          </a:xfrm>
          <a:prstGeom prst="rect">
            <a:avLst/>
          </a:prstGeom>
        </p:spPr>
      </p:pic>
      <p:sp>
        <p:nvSpPr>
          <p:cNvPr id="3" name="TextBox 2">
            <a:extLst>
              <a:ext uri="{FF2B5EF4-FFF2-40B4-BE49-F238E27FC236}">
                <a16:creationId xmlns:a16="http://schemas.microsoft.com/office/drawing/2014/main" id="{6525355F-29F9-4D2B-9C95-68F42DCF9DF4}"/>
              </a:ext>
            </a:extLst>
          </p:cNvPr>
          <p:cNvSpPr txBox="1"/>
          <p:nvPr/>
        </p:nvSpPr>
        <p:spPr>
          <a:xfrm>
            <a:off x="156411" y="156411"/>
            <a:ext cx="11973013" cy="1723549"/>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 </a:t>
            </a:r>
          </a:p>
          <a:p>
            <a:r>
              <a:rPr lang="en-GB" sz="2000" b="1" dirty="0">
                <a:effectLst/>
                <a:latin typeface="Calibri" panose="020F0502020204030204" pitchFamily="34" charset="0"/>
                <a:ea typeface="Calibri" panose="020F0502020204030204" pitchFamily="34" charset="0"/>
                <a:cs typeface="Calibri" panose="020F0502020204030204" pitchFamily="34" charset="0"/>
              </a:rPr>
              <a:t>WATER QUALITY MONITORING (February to September 2022)</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a:p>
            <a:endParaRPr lang="en-GB" sz="2400" b="1" dirty="0"/>
          </a:p>
          <a:p>
            <a:r>
              <a:rPr lang="en-GB" sz="2400" b="1" dirty="0"/>
              <a:t> </a:t>
            </a:r>
          </a:p>
        </p:txBody>
      </p:sp>
      <p:pic>
        <p:nvPicPr>
          <p:cNvPr id="5" name="Picture 4" descr="Map&#10;&#10;Description automatically generated">
            <a:extLst>
              <a:ext uri="{FF2B5EF4-FFF2-40B4-BE49-F238E27FC236}">
                <a16:creationId xmlns:a16="http://schemas.microsoft.com/office/drawing/2014/main" id="{4E6AFAB4-B96D-4345-859E-966130A720E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37095" y="1020307"/>
            <a:ext cx="5071795" cy="3612272"/>
          </a:xfrm>
          <a:prstGeom prst="rect">
            <a:avLst/>
          </a:prstGeom>
          <a:ln w="9525">
            <a:solidFill>
              <a:schemeClr val="tx1"/>
            </a:solid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4A3A3805-4932-4B28-BE51-F15B29C847D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163748" y="1004637"/>
            <a:ext cx="3176336" cy="5031239"/>
          </a:xfrm>
          <a:prstGeom prst="rect">
            <a:avLst/>
          </a:prstGeom>
          <a:ln w="9525">
            <a:solidFill>
              <a:schemeClr val="tx1"/>
            </a:solidFill>
          </a:ln>
        </p:spPr>
      </p:pic>
      <p:pic>
        <p:nvPicPr>
          <p:cNvPr id="7" name="Picture 6">
            <a:extLst>
              <a:ext uri="{FF2B5EF4-FFF2-40B4-BE49-F238E27FC236}">
                <a16:creationId xmlns:a16="http://schemas.microsoft.com/office/drawing/2014/main" id="{D4DC9F59-CF4C-457B-8D24-C3F48B80F6A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493809" y="1004637"/>
            <a:ext cx="3377340" cy="5031239"/>
          </a:xfrm>
          <a:prstGeom prst="rect">
            <a:avLst/>
          </a:prstGeom>
        </p:spPr>
      </p:pic>
      <p:sp>
        <p:nvSpPr>
          <p:cNvPr id="13" name="TextBox 12">
            <a:extLst>
              <a:ext uri="{FF2B5EF4-FFF2-40B4-BE49-F238E27FC236}">
                <a16:creationId xmlns:a16="http://schemas.microsoft.com/office/drawing/2014/main" id="{83400F4B-7FB0-449A-98D7-EFA773F498A7}"/>
              </a:ext>
            </a:extLst>
          </p:cNvPr>
          <p:cNvSpPr txBox="1"/>
          <p:nvPr/>
        </p:nvSpPr>
        <p:spPr>
          <a:xfrm>
            <a:off x="108036" y="5009850"/>
            <a:ext cx="1192761" cy="1200329"/>
          </a:xfrm>
          <a:prstGeom prst="rect">
            <a:avLst/>
          </a:prstGeom>
          <a:solidFill>
            <a:srgbClr val="FF0000"/>
          </a:solidFill>
          <a:ln w="6350">
            <a:solidFill>
              <a:schemeClr val="tx1"/>
            </a:solidFill>
          </a:ln>
        </p:spPr>
        <p:txBody>
          <a:bodyPr wrap="square" rtlCol="0">
            <a:spAutoFit/>
          </a:bodyPr>
          <a:lstStyle/>
          <a:p>
            <a:r>
              <a:rPr lang="en-GB" dirty="0"/>
              <a:t>SITE 1</a:t>
            </a:r>
          </a:p>
          <a:p>
            <a:r>
              <a:rPr lang="en-GB" dirty="0"/>
              <a:t>Staveley Recreation Ground</a:t>
            </a:r>
          </a:p>
        </p:txBody>
      </p:sp>
      <p:cxnSp>
        <p:nvCxnSpPr>
          <p:cNvPr id="15" name="Straight Arrow Connector 14">
            <a:extLst>
              <a:ext uri="{FF2B5EF4-FFF2-40B4-BE49-F238E27FC236}">
                <a16:creationId xmlns:a16="http://schemas.microsoft.com/office/drawing/2014/main" id="{767D8F2D-B548-4714-920E-5091F2C348F5}"/>
              </a:ext>
            </a:extLst>
          </p:cNvPr>
          <p:cNvCxnSpPr/>
          <p:nvPr/>
        </p:nvCxnSpPr>
        <p:spPr>
          <a:xfrm flipH="1">
            <a:off x="814508" y="1513755"/>
            <a:ext cx="61472" cy="34193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4D0C1-444F-46B4-8911-BEEA61B27778}"/>
              </a:ext>
            </a:extLst>
          </p:cNvPr>
          <p:cNvCxnSpPr>
            <a:cxnSpLocks/>
          </p:cNvCxnSpPr>
          <p:nvPr/>
        </p:nvCxnSpPr>
        <p:spPr>
          <a:xfrm>
            <a:off x="2053303" y="1696677"/>
            <a:ext cx="0" cy="32801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F99C8D-D157-43C9-8187-DF65D0CB7DC6}"/>
              </a:ext>
            </a:extLst>
          </p:cNvPr>
          <p:cNvSpPr txBox="1"/>
          <p:nvPr/>
        </p:nvSpPr>
        <p:spPr>
          <a:xfrm>
            <a:off x="1454522" y="5009850"/>
            <a:ext cx="1294898" cy="923330"/>
          </a:xfrm>
          <a:prstGeom prst="rect">
            <a:avLst/>
          </a:prstGeom>
          <a:solidFill>
            <a:srgbClr val="00B0F0"/>
          </a:solidFill>
          <a:ln w="6350">
            <a:solidFill>
              <a:schemeClr val="tx1"/>
            </a:solidFill>
          </a:ln>
        </p:spPr>
        <p:txBody>
          <a:bodyPr wrap="square" rtlCol="0">
            <a:spAutoFit/>
          </a:bodyPr>
          <a:lstStyle/>
          <a:p>
            <a:r>
              <a:rPr lang="en-GB" dirty="0"/>
              <a:t>Site 2</a:t>
            </a:r>
          </a:p>
          <a:p>
            <a:r>
              <a:rPr lang="en-GB" dirty="0" err="1"/>
              <a:t>Beckmickle</a:t>
            </a:r>
            <a:r>
              <a:rPr lang="en-GB" dirty="0"/>
              <a:t> Ing</a:t>
            </a:r>
          </a:p>
        </p:txBody>
      </p:sp>
      <p:cxnSp>
        <p:nvCxnSpPr>
          <p:cNvPr id="19" name="Straight Arrow Connector 18">
            <a:extLst>
              <a:ext uri="{FF2B5EF4-FFF2-40B4-BE49-F238E27FC236}">
                <a16:creationId xmlns:a16="http://schemas.microsoft.com/office/drawing/2014/main" id="{D0EC4E7F-D132-4EE8-8DD0-2629D1AD2E6B}"/>
              </a:ext>
            </a:extLst>
          </p:cNvPr>
          <p:cNvCxnSpPr>
            <a:cxnSpLocks/>
          </p:cNvCxnSpPr>
          <p:nvPr/>
        </p:nvCxnSpPr>
        <p:spPr>
          <a:xfrm>
            <a:off x="4074368" y="3838258"/>
            <a:ext cx="0" cy="11094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14B0D1-7676-420E-BF3C-AB6984F92B3B}"/>
              </a:ext>
            </a:extLst>
          </p:cNvPr>
          <p:cNvSpPr txBox="1"/>
          <p:nvPr/>
        </p:nvSpPr>
        <p:spPr>
          <a:xfrm>
            <a:off x="3132591" y="4985335"/>
            <a:ext cx="1700666" cy="1200329"/>
          </a:xfrm>
          <a:prstGeom prst="rect">
            <a:avLst/>
          </a:prstGeom>
          <a:solidFill>
            <a:srgbClr val="FF0000"/>
          </a:solidFill>
          <a:ln w="6350">
            <a:solidFill>
              <a:schemeClr val="tx1"/>
            </a:solidFill>
          </a:ln>
        </p:spPr>
        <p:txBody>
          <a:bodyPr wrap="square" rtlCol="0">
            <a:spAutoFit/>
          </a:bodyPr>
          <a:lstStyle/>
          <a:p>
            <a:r>
              <a:rPr lang="en-GB" dirty="0"/>
              <a:t>SITE 3</a:t>
            </a:r>
          </a:p>
          <a:p>
            <a:r>
              <a:rPr lang="en-GB" dirty="0"/>
              <a:t>Burneside Millennium Green</a:t>
            </a:r>
          </a:p>
        </p:txBody>
      </p:sp>
      <p:cxnSp>
        <p:nvCxnSpPr>
          <p:cNvPr id="25" name="Straight Arrow Connector 24">
            <a:extLst>
              <a:ext uri="{FF2B5EF4-FFF2-40B4-BE49-F238E27FC236}">
                <a16:creationId xmlns:a16="http://schemas.microsoft.com/office/drawing/2014/main" id="{4F3C203E-09E6-4DEA-A341-0F5A81200E54}"/>
              </a:ext>
            </a:extLst>
          </p:cNvPr>
          <p:cNvCxnSpPr>
            <a:cxnSpLocks/>
          </p:cNvCxnSpPr>
          <p:nvPr/>
        </p:nvCxnSpPr>
        <p:spPr>
          <a:xfrm flipH="1">
            <a:off x="6015135" y="2123240"/>
            <a:ext cx="451547" cy="40147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DF0AD4B-944B-4CF7-88F6-8C3C2DFD406B}"/>
              </a:ext>
            </a:extLst>
          </p:cNvPr>
          <p:cNvSpPr txBox="1"/>
          <p:nvPr/>
        </p:nvSpPr>
        <p:spPr>
          <a:xfrm>
            <a:off x="4976204" y="6119743"/>
            <a:ext cx="3129976" cy="646331"/>
          </a:xfrm>
          <a:prstGeom prst="rect">
            <a:avLst/>
          </a:prstGeom>
          <a:solidFill>
            <a:srgbClr val="00B0F0"/>
          </a:solidFill>
          <a:ln w="6350">
            <a:solidFill>
              <a:schemeClr val="tx1"/>
            </a:solidFill>
          </a:ln>
        </p:spPr>
        <p:txBody>
          <a:bodyPr wrap="square" rtlCol="0">
            <a:spAutoFit/>
          </a:bodyPr>
          <a:lstStyle/>
          <a:p>
            <a:r>
              <a:rPr lang="en-GB" dirty="0"/>
              <a:t>Site 4 - </a:t>
            </a:r>
            <a:r>
              <a:rPr lang="en-GB" dirty="0" err="1"/>
              <a:t>Dockray</a:t>
            </a:r>
            <a:r>
              <a:rPr lang="en-GB" dirty="0"/>
              <a:t> Hall Bridge (Sandy Bottoms), Kendal</a:t>
            </a:r>
          </a:p>
        </p:txBody>
      </p:sp>
      <p:sp>
        <p:nvSpPr>
          <p:cNvPr id="29" name="TextBox 28">
            <a:extLst>
              <a:ext uri="{FF2B5EF4-FFF2-40B4-BE49-F238E27FC236}">
                <a16:creationId xmlns:a16="http://schemas.microsoft.com/office/drawing/2014/main" id="{746573BB-EE01-45FE-9497-50399DB9C3E7}"/>
              </a:ext>
            </a:extLst>
          </p:cNvPr>
          <p:cNvSpPr txBox="1"/>
          <p:nvPr/>
        </p:nvSpPr>
        <p:spPr>
          <a:xfrm>
            <a:off x="8280920" y="6137977"/>
            <a:ext cx="1677954" cy="646331"/>
          </a:xfrm>
          <a:prstGeom prst="rect">
            <a:avLst/>
          </a:prstGeom>
          <a:solidFill>
            <a:srgbClr val="FF0000"/>
          </a:solidFill>
          <a:ln w="6350">
            <a:solidFill>
              <a:schemeClr val="tx1"/>
            </a:solidFill>
          </a:ln>
        </p:spPr>
        <p:txBody>
          <a:bodyPr wrap="square" rtlCol="0">
            <a:spAutoFit/>
          </a:bodyPr>
          <a:lstStyle/>
          <a:p>
            <a:r>
              <a:rPr lang="en-GB" dirty="0"/>
              <a:t>SITE 5 - Hawes Bridge, </a:t>
            </a:r>
            <a:r>
              <a:rPr lang="en-GB" dirty="0" err="1"/>
              <a:t>Natland</a:t>
            </a:r>
            <a:endParaRPr lang="en-GB" dirty="0"/>
          </a:p>
        </p:txBody>
      </p:sp>
      <p:sp>
        <p:nvSpPr>
          <p:cNvPr id="30" name="TextBox 29">
            <a:extLst>
              <a:ext uri="{FF2B5EF4-FFF2-40B4-BE49-F238E27FC236}">
                <a16:creationId xmlns:a16="http://schemas.microsoft.com/office/drawing/2014/main" id="{85BC5110-0EFE-4C64-872D-F233EB201B7F}"/>
              </a:ext>
            </a:extLst>
          </p:cNvPr>
          <p:cNvSpPr txBox="1"/>
          <p:nvPr/>
        </p:nvSpPr>
        <p:spPr>
          <a:xfrm>
            <a:off x="10101820" y="6137976"/>
            <a:ext cx="1866246" cy="646331"/>
          </a:xfrm>
          <a:prstGeom prst="rect">
            <a:avLst/>
          </a:prstGeom>
          <a:solidFill>
            <a:srgbClr val="00B0F0"/>
          </a:solidFill>
          <a:ln w="6350">
            <a:solidFill>
              <a:schemeClr val="tx1"/>
            </a:solidFill>
          </a:ln>
        </p:spPr>
        <p:txBody>
          <a:bodyPr wrap="square" rtlCol="0">
            <a:spAutoFit/>
          </a:bodyPr>
          <a:lstStyle/>
          <a:p>
            <a:r>
              <a:rPr lang="en-GB" dirty="0"/>
              <a:t>Site 6 </a:t>
            </a:r>
          </a:p>
          <a:p>
            <a:r>
              <a:rPr lang="en-GB" dirty="0"/>
              <a:t>Sedgwick </a:t>
            </a:r>
          </a:p>
        </p:txBody>
      </p:sp>
      <p:cxnSp>
        <p:nvCxnSpPr>
          <p:cNvPr id="31" name="Straight Arrow Connector 30">
            <a:extLst>
              <a:ext uri="{FF2B5EF4-FFF2-40B4-BE49-F238E27FC236}">
                <a16:creationId xmlns:a16="http://schemas.microsoft.com/office/drawing/2014/main" id="{2E4BCC93-6A94-43EF-89C1-365071B9D6B2}"/>
              </a:ext>
            </a:extLst>
          </p:cNvPr>
          <p:cNvCxnSpPr>
            <a:cxnSpLocks/>
          </p:cNvCxnSpPr>
          <p:nvPr/>
        </p:nvCxnSpPr>
        <p:spPr>
          <a:xfrm flipH="1">
            <a:off x="9348112" y="3336747"/>
            <a:ext cx="790585" cy="2801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E69A13E-9BCD-4DA3-8E91-AD09B6CB6E07}"/>
              </a:ext>
            </a:extLst>
          </p:cNvPr>
          <p:cNvCxnSpPr>
            <a:cxnSpLocks/>
          </p:cNvCxnSpPr>
          <p:nvPr/>
        </p:nvCxnSpPr>
        <p:spPr>
          <a:xfrm>
            <a:off x="9912221" y="5494430"/>
            <a:ext cx="401216" cy="6183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Star: 5 Points 7">
            <a:extLst>
              <a:ext uri="{FF2B5EF4-FFF2-40B4-BE49-F238E27FC236}">
                <a16:creationId xmlns:a16="http://schemas.microsoft.com/office/drawing/2014/main" id="{ECEC2682-EC9B-41DA-B37E-73E2144F9DD3}"/>
              </a:ext>
            </a:extLst>
          </p:cNvPr>
          <p:cNvSpPr/>
          <p:nvPr/>
        </p:nvSpPr>
        <p:spPr>
          <a:xfrm>
            <a:off x="1473046" y="1487379"/>
            <a:ext cx="255210" cy="2239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10AE1F95-DB1B-4D5E-B6D9-0C88B6862A35}"/>
              </a:ext>
            </a:extLst>
          </p:cNvPr>
          <p:cNvSpPr/>
          <p:nvPr/>
        </p:nvSpPr>
        <p:spPr>
          <a:xfrm>
            <a:off x="6414738" y="5416965"/>
            <a:ext cx="255210" cy="2239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80E62867-7C8E-43C9-A655-1F62846EFE90}"/>
              </a:ext>
            </a:extLst>
          </p:cNvPr>
          <p:cNvSpPr/>
          <p:nvPr/>
        </p:nvSpPr>
        <p:spPr>
          <a:xfrm>
            <a:off x="223934" y="6442908"/>
            <a:ext cx="255210" cy="22393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9896EAA-D568-40B6-90F4-C2535F7C4F9F}"/>
              </a:ext>
            </a:extLst>
          </p:cNvPr>
          <p:cNvSpPr txBox="1"/>
          <p:nvPr/>
        </p:nvSpPr>
        <p:spPr>
          <a:xfrm>
            <a:off x="479144" y="6384028"/>
            <a:ext cx="4306355" cy="369332"/>
          </a:xfrm>
          <a:prstGeom prst="rect">
            <a:avLst/>
          </a:prstGeom>
          <a:noFill/>
        </p:spPr>
        <p:txBody>
          <a:bodyPr wrap="square" rtlCol="0">
            <a:spAutoFit/>
          </a:bodyPr>
          <a:lstStyle/>
          <a:p>
            <a:r>
              <a:rPr lang="en-GB" dirty="0"/>
              <a:t>  =    Wastewater Treatment Works </a:t>
            </a:r>
          </a:p>
        </p:txBody>
      </p:sp>
    </p:spTree>
    <p:extLst>
      <p:ext uri="{BB962C8B-B14F-4D97-AF65-F5344CB8AC3E}">
        <p14:creationId xmlns:p14="http://schemas.microsoft.com/office/powerpoint/2010/main" val="52410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00A-7314-406D-AF30-B681E4A3D631}"/>
              </a:ext>
            </a:extLst>
          </p:cNvPr>
          <p:cNvSpPr>
            <a:spLocks noGrp="1"/>
          </p:cNvSpPr>
          <p:nvPr>
            <p:ph type="ctrTitle"/>
          </p:nvPr>
        </p:nvSpPr>
        <p:spPr>
          <a:xfrm>
            <a:off x="372979" y="1004637"/>
            <a:ext cx="7128709" cy="5329989"/>
          </a:xfrm>
        </p:spPr>
        <p:txBody>
          <a:bodyPr>
            <a:normAutofit/>
          </a:bodyPr>
          <a:lstStyle/>
          <a:p>
            <a:pPr algn="l"/>
            <a:br>
              <a:rPr lang="en-GB" sz="2700" b="1" dirty="0"/>
            </a:br>
            <a:br>
              <a:rPr lang="en-GB" sz="4000" b="1" dirty="0"/>
            </a:br>
            <a:br>
              <a:rPr lang="en-GB" dirty="0"/>
            </a:br>
            <a:r>
              <a:rPr lang="en-GB" dirty="0"/>
              <a:t> </a:t>
            </a:r>
          </a:p>
        </p:txBody>
      </p:sp>
      <p:sp>
        <p:nvSpPr>
          <p:cNvPr id="3" name="TextBox 2">
            <a:extLst>
              <a:ext uri="{FF2B5EF4-FFF2-40B4-BE49-F238E27FC236}">
                <a16:creationId xmlns:a16="http://schemas.microsoft.com/office/drawing/2014/main" id="{6525355F-29F9-4D2B-9C95-68F42DCF9DF4}"/>
              </a:ext>
            </a:extLst>
          </p:cNvPr>
          <p:cNvSpPr txBox="1"/>
          <p:nvPr/>
        </p:nvSpPr>
        <p:spPr>
          <a:xfrm>
            <a:off x="105746" y="-74424"/>
            <a:ext cx="11921153" cy="1323439"/>
          </a:xfrm>
          <a:prstGeom prst="rect">
            <a:avLst/>
          </a:prstGeom>
          <a:noFill/>
        </p:spPr>
        <p:txBody>
          <a:bodyPr wrap="square" rtlCol="0">
            <a:spAutoFit/>
          </a:bodyPr>
          <a:lstStyle/>
          <a:p>
            <a:endParaRPr lang="en-GB" sz="2800" b="1" dirty="0">
              <a:effectLst/>
              <a:latin typeface="Calibri" panose="020F0502020204030204" pitchFamily="34" charset="0"/>
              <a:ea typeface="Calibri" panose="020F0502020204030204" pitchFamily="34" charset="0"/>
              <a:cs typeface="Calibri" panose="020F0502020204030204" pitchFamily="34" charset="0"/>
            </a:endParaRPr>
          </a:p>
          <a:p>
            <a:r>
              <a:rPr lang="en-GB" sz="2800" b="1" dirty="0">
                <a:effectLst/>
                <a:latin typeface="Calibri" panose="020F0502020204030204" pitchFamily="34" charset="0"/>
                <a:ea typeface="Calibri" panose="020F0502020204030204" pitchFamily="34" charset="0"/>
                <a:cs typeface="Calibri" panose="020F0502020204030204" pitchFamily="34" charset="0"/>
              </a:rPr>
              <a:t>WATER QUALITY TESTING RESULTS – </a:t>
            </a:r>
            <a:r>
              <a:rPr lang="en-GB" sz="2800" b="1" i="1" dirty="0">
                <a:effectLst/>
                <a:latin typeface="Calibri" panose="020F0502020204030204" pitchFamily="34" charset="0"/>
                <a:ea typeface="Calibri" panose="020F0502020204030204" pitchFamily="34" charset="0"/>
                <a:cs typeface="Calibri" panose="020F0502020204030204" pitchFamily="34" charset="0"/>
              </a:rPr>
              <a:t>E.coli </a:t>
            </a:r>
          </a:p>
          <a:p>
            <a:r>
              <a:rPr lang="en-GB" sz="2400" b="1" dirty="0"/>
              <a:t> </a:t>
            </a:r>
          </a:p>
        </p:txBody>
      </p:sp>
      <p:sp>
        <p:nvSpPr>
          <p:cNvPr id="6" name="TextBox 5">
            <a:extLst>
              <a:ext uri="{FF2B5EF4-FFF2-40B4-BE49-F238E27FC236}">
                <a16:creationId xmlns:a16="http://schemas.microsoft.com/office/drawing/2014/main" id="{E6B86C4D-5DC2-43A1-AC70-C4E4A6436798}"/>
              </a:ext>
            </a:extLst>
          </p:cNvPr>
          <p:cNvSpPr txBox="1"/>
          <p:nvPr/>
        </p:nvSpPr>
        <p:spPr>
          <a:xfrm>
            <a:off x="114995" y="1259175"/>
            <a:ext cx="2425005" cy="5035353"/>
          </a:xfrm>
          <a:prstGeom prst="rect">
            <a:avLst/>
          </a:prstGeom>
          <a:noFill/>
        </p:spPr>
        <p:txBody>
          <a:bodyPr wrap="square" rtlCol="0">
            <a:spAutoFit/>
          </a:bodyPr>
          <a:lstStyle/>
          <a:p>
            <a:pPr>
              <a:lnSpc>
                <a:spcPct val="150000"/>
              </a:lnSpc>
            </a:pPr>
            <a:r>
              <a:rPr lang="en-GB" sz="1800" b="1" i="1" dirty="0">
                <a:effectLst/>
                <a:latin typeface="Calibri" panose="020F0502020204030204" pitchFamily="34" charset="0"/>
                <a:ea typeface="Times New Roman" panose="02020603050405020304" pitchFamily="18" charset="0"/>
              </a:rPr>
              <a:t>Graph showing the 90</a:t>
            </a:r>
            <a:r>
              <a:rPr lang="en-GB" sz="1800" b="1" i="1" baseline="30000" dirty="0">
                <a:effectLst/>
                <a:latin typeface="Calibri" panose="020F0502020204030204" pitchFamily="34" charset="0"/>
                <a:ea typeface="Times New Roman" panose="02020603050405020304" pitchFamily="18" charset="0"/>
              </a:rPr>
              <a:t>th</a:t>
            </a:r>
            <a:r>
              <a:rPr lang="en-GB" sz="1800" b="1" i="1" dirty="0">
                <a:effectLst/>
                <a:latin typeface="Calibri" panose="020F0502020204030204" pitchFamily="34" charset="0"/>
                <a:ea typeface="Times New Roman" panose="02020603050405020304" pitchFamily="18" charset="0"/>
              </a:rPr>
              <a:t> percentile for E. coli levels at each monitoring location.</a:t>
            </a:r>
          </a:p>
          <a:p>
            <a:pPr>
              <a:lnSpc>
                <a:spcPct val="150000"/>
              </a:lnSpc>
            </a:pPr>
            <a:r>
              <a:rPr lang="en-GB" sz="1800" b="1" i="1" dirty="0">
                <a:solidFill>
                  <a:srgbClr val="000000"/>
                </a:solidFill>
                <a:effectLst/>
                <a:latin typeface="Calibri" panose="020F0502020204030204" pitchFamily="34" charset="0"/>
                <a:ea typeface="Times New Roman" panose="02020603050405020304" pitchFamily="18" charset="0"/>
              </a:rPr>
              <a:t> </a:t>
            </a:r>
            <a:endParaRPr lang="en-GB" i="1" dirty="0">
              <a:solidFill>
                <a:srgbClr val="000000"/>
              </a:solidFill>
              <a:latin typeface="Calibri" panose="020F0502020204030204" pitchFamily="34" charset="0"/>
              <a:ea typeface="Times New Roman" panose="02020603050405020304" pitchFamily="18" charset="0"/>
            </a:endParaRPr>
          </a:p>
          <a:p>
            <a:pPr>
              <a:lnSpc>
                <a:spcPct val="150000"/>
              </a:lnSpc>
            </a:pPr>
            <a:r>
              <a:rPr lang="en-GB" b="1" i="1" dirty="0">
                <a:solidFill>
                  <a:srgbClr val="000000"/>
                </a:solidFill>
                <a:latin typeface="Calibri" panose="020F0502020204030204" pitchFamily="34" charset="0"/>
                <a:ea typeface="Times New Roman" panose="02020603050405020304" pitchFamily="18" charset="0"/>
              </a:rPr>
              <a:t>T</a:t>
            </a:r>
            <a:r>
              <a:rPr lang="en-GB" sz="1800" b="1" i="1" dirty="0">
                <a:solidFill>
                  <a:srgbClr val="000000"/>
                </a:solidFill>
                <a:effectLst/>
                <a:latin typeface="Calibri" panose="020F0502020204030204" pitchFamily="34" charset="0"/>
                <a:ea typeface="Times New Roman" panose="02020603050405020304" pitchFamily="18" charset="0"/>
              </a:rPr>
              <a:t>he black line indicates a level of </a:t>
            </a:r>
            <a:r>
              <a:rPr lang="en-GB" sz="1800" b="1" i="1" dirty="0">
                <a:effectLst/>
                <a:latin typeface="Calibri" panose="020F0502020204030204" pitchFamily="34" charset="0"/>
                <a:ea typeface="Times New Roman" panose="02020603050405020304" pitchFamily="18" charset="0"/>
              </a:rPr>
              <a:t>&gt;900 colony forming units </a:t>
            </a:r>
            <a:r>
              <a:rPr lang="en-GB" sz="1800" b="1" i="1" dirty="0" err="1">
                <a:effectLst/>
                <a:latin typeface="Calibri" panose="020F0502020204030204" pitchFamily="34" charset="0"/>
                <a:ea typeface="Times New Roman" panose="02020603050405020304" pitchFamily="18" charset="0"/>
              </a:rPr>
              <a:t>cfu</a:t>
            </a:r>
            <a:r>
              <a:rPr lang="en-GB" sz="1800" b="1" i="1" dirty="0">
                <a:effectLst/>
                <a:latin typeface="Calibri" panose="020F0502020204030204" pitchFamily="34" charset="0"/>
                <a:ea typeface="Times New Roman" panose="02020603050405020304" pitchFamily="18" charset="0"/>
              </a:rPr>
              <a:t>/100ml; levels above this are regarded as Poor/Unsatisfactory.</a:t>
            </a:r>
            <a:endParaRPr lang="en-GB" sz="1600" b="1" dirty="0"/>
          </a:p>
        </p:txBody>
      </p:sp>
      <p:pic>
        <p:nvPicPr>
          <p:cNvPr id="4" name="Picture 3" descr="Chart, bar chart&#10;&#10;Description automatically generated">
            <a:extLst>
              <a:ext uri="{FF2B5EF4-FFF2-40B4-BE49-F238E27FC236}">
                <a16:creationId xmlns:a16="http://schemas.microsoft.com/office/drawing/2014/main" id="{5CABA5F7-01AD-5241-34F7-26B0DDD5BA70}"/>
              </a:ext>
            </a:extLst>
          </p:cNvPr>
          <p:cNvPicPr>
            <a:picLocks noChangeAspect="1"/>
          </p:cNvPicPr>
          <p:nvPr/>
        </p:nvPicPr>
        <p:blipFill>
          <a:blip r:embed="rId4" r:link="rId5" cstate="email">
            <a:extLst>
              <a:ext uri="{28A0092B-C50C-407E-A947-70E740481C1C}">
                <a14:useLocalDpi xmlns:a14="http://schemas.microsoft.com/office/drawing/2010/main" val="0"/>
              </a:ext>
            </a:extLst>
          </a:blip>
          <a:srcRect/>
          <a:stretch>
            <a:fillRect/>
          </a:stretch>
        </p:blipFill>
        <p:spPr bwMode="auto">
          <a:xfrm>
            <a:off x="3384550" y="930859"/>
            <a:ext cx="8089900" cy="5721923"/>
          </a:xfrm>
          <a:prstGeom prst="rect">
            <a:avLst/>
          </a:prstGeom>
          <a:noFill/>
          <a:ln>
            <a:noFill/>
          </a:ln>
        </p:spPr>
      </p:pic>
    </p:spTree>
    <p:extLst>
      <p:ext uri="{BB962C8B-B14F-4D97-AF65-F5344CB8AC3E}">
        <p14:creationId xmlns:p14="http://schemas.microsoft.com/office/powerpoint/2010/main" val="3615153284"/>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00A-7314-406D-AF30-B681E4A3D631}"/>
              </a:ext>
            </a:extLst>
          </p:cNvPr>
          <p:cNvSpPr>
            <a:spLocks noGrp="1"/>
          </p:cNvSpPr>
          <p:nvPr>
            <p:ph type="ctrTitle"/>
          </p:nvPr>
        </p:nvSpPr>
        <p:spPr>
          <a:xfrm>
            <a:off x="372979" y="1004637"/>
            <a:ext cx="7128709" cy="5329989"/>
          </a:xfrm>
        </p:spPr>
        <p:txBody>
          <a:bodyPr>
            <a:normAutofit/>
          </a:bodyPr>
          <a:lstStyle/>
          <a:p>
            <a:pPr algn="l"/>
            <a:br>
              <a:rPr lang="en-GB" sz="2700" b="1" dirty="0"/>
            </a:br>
            <a:br>
              <a:rPr lang="en-GB" sz="4000" b="1" dirty="0"/>
            </a:br>
            <a:br>
              <a:rPr lang="en-GB" dirty="0"/>
            </a:br>
            <a:r>
              <a:rPr lang="en-GB" dirty="0"/>
              <a:t> </a:t>
            </a:r>
          </a:p>
        </p:txBody>
      </p:sp>
      <p:sp>
        <p:nvSpPr>
          <p:cNvPr id="3" name="TextBox 2">
            <a:extLst>
              <a:ext uri="{FF2B5EF4-FFF2-40B4-BE49-F238E27FC236}">
                <a16:creationId xmlns:a16="http://schemas.microsoft.com/office/drawing/2014/main" id="{6525355F-29F9-4D2B-9C95-68F42DCF9DF4}"/>
              </a:ext>
            </a:extLst>
          </p:cNvPr>
          <p:cNvSpPr txBox="1"/>
          <p:nvPr/>
        </p:nvSpPr>
        <p:spPr>
          <a:xfrm>
            <a:off x="105746" y="-74424"/>
            <a:ext cx="11921153" cy="1323439"/>
          </a:xfrm>
          <a:prstGeom prst="rect">
            <a:avLst/>
          </a:prstGeom>
          <a:noFill/>
        </p:spPr>
        <p:txBody>
          <a:bodyPr wrap="square" rtlCol="0">
            <a:spAutoFit/>
          </a:bodyPr>
          <a:lstStyle/>
          <a:p>
            <a:endParaRPr lang="en-GB" sz="2800" b="1" dirty="0">
              <a:effectLst/>
              <a:latin typeface="Calibri" panose="020F0502020204030204" pitchFamily="34" charset="0"/>
              <a:ea typeface="Calibri" panose="020F0502020204030204" pitchFamily="34" charset="0"/>
              <a:cs typeface="Calibri" panose="020F0502020204030204" pitchFamily="34" charset="0"/>
            </a:endParaRPr>
          </a:p>
          <a:p>
            <a:r>
              <a:rPr lang="en-GB" sz="2800" b="1" dirty="0">
                <a:effectLst/>
                <a:latin typeface="Calibri" panose="020F0502020204030204" pitchFamily="34" charset="0"/>
                <a:ea typeface="Calibri" panose="020F0502020204030204" pitchFamily="34" charset="0"/>
                <a:cs typeface="Calibri" panose="020F0502020204030204" pitchFamily="34" charset="0"/>
              </a:rPr>
              <a:t>WATER QUALITY TESTING RESULTS - </a:t>
            </a:r>
            <a:r>
              <a:rPr lang="en-GB" sz="2800" b="1" i="1" dirty="0">
                <a:effectLst/>
                <a:latin typeface="Calibri" panose="020F0502020204030204" pitchFamily="34" charset="0"/>
                <a:ea typeface="Times New Roman" panose="02020603050405020304" pitchFamily="18" charset="0"/>
              </a:rPr>
              <a:t>Enterococcus </a:t>
            </a:r>
            <a:r>
              <a:rPr lang="en-GB" sz="2800" b="1" i="1" dirty="0" err="1">
                <a:effectLst/>
                <a:latin typeface="Calibri" panose="020F0502020204030204" pitchFamily="34" charset="0"/>
                <a:ea typeface="Times New Roman" panose="02020603050405020304" pitchFamily="18" charset="0"/>
              </a:rPr>
              <a:t>spp</a:t>
            </a:r>
            <a:r>
              <a:rPr lang="en-GB" sz="2800" b="1" dirty="0">
                <a:effectLst/>
                <a:latin typeface="Calibri" panose="020F0502020204030204" pitchFamily="34" charset="0"/>
                <a:ea typeface="Calibri" panose="020F0502020204030204" pitchFamily="34" charset="0"/>
                <a:cs typeface="Calibri" panose="020F0502020204030204" pitchFamily="34" charset="0"/>
              </a:rPr>
              <a:t>  </a:t>
            </a:r>
          </a:p>
          <a:p>
            <a:r>
              <a:rPr lang="en-GB" sz="2400" b="1" dirty="0"/>
              <a:t> </a:t>
            </a:r>
          </a:p>
        </p:txBody>
      </p:sp>
      <p:sp>
        <p:nvSpPr>
          <p:cNvPr id="6" name="TextBox 5">
            <a:extLst>
              <a:ext uri="{FF2B5EF4-FFF2-40B4-BE49-F238E27FC236}">
                <a16:creationId xmlns:a16="http://schemas.microsoft.com/office/drawing/2014/main" id="{E6B86C4D-5DC2-43A1-AC70-C4E4A6436798}"/>
              </a:ext>
            </a:extLst>
          </p:cNvPr>
          <p:cNvSpPr txBox="1"/>
          <p:nvPr/>
        </p:nvSpPr>
        <p:spPr>
          <a:xfrm>
            <a:off x="114995" y="1259175"/>
            <a:ext cx="2425005" cy="5450851"/>
          </a:xfrm>
          <a:prstGeom prst="rect">
            <a:avLst/>
          </a:prstGeom>
          <a:noFill/>
        </p:spPr>
        <p:txBody>
          <a:bodyPr wrap="square" rtlCol="0">
            <a:spAutoFit/>
          </a:bodyPr>
          <a:lstStyle/>
          <a:p>
            <a:pPr>
              <a:lnSpc>
                <a:spcPct val="150000"/>
              </a:lnSpc>
            </a:pPr>
            <a:r>
              <a:rPr lang="en-GB" sz="1800" b="1" i="1" dirty="0">
                <a:effectLst/>
                <a:latin typeface="Calibri" panose="020F0502020204030204" pitchFamily="34" charset="0"/>
                <a:ea typeface="Times New Roman" panose="02020603050405020304" pitchFamily="18" charset="0"/>
              </a:rPr>
              <a:t>Graph showing the 90</a:t>
            </a:r>
            <a:r>
              <a:rPr lang="en-GB" sz="1800" b="1" i="1" baseline="30000" dirty="0">
                <a:effectLst/>
                <a:latin typeface="Calibri" panose="020F0502020204030204" pitchFamily="34" charset="0"/>
                <a:ea typeface="Times New Roman" panose="02020603050405020304" pitchFamily="18" charset="0"/>
              </a:rPr>
              <a:t>th</a:t>
            </a:r>
            <a:r>
              <a:rPr lang="en-GB" sz="1800" b="1" i="1" dirty="0">
                <a:effectLst/>
                <a:latin typeface="Calibri" panose="020F0502020204030204" pitchFamily="34" charset="0"/>
                <a:ea typeface="Times New Roman" panose="02020603050405020304" pitchFamily="18" charset="0"/>
              </a:rPr>
              <a:t> percentile for Enterococcus </a:t>
            </a:r>
            <a:r>
              <a:rPr lang="en-GB" sz="1800" b="1" i="1" dirty="0" err="1">
                <a:effectLst/>
                <a:latin typeface="Calibri" panose="020F0502020204030204" pitchFamily="34" charset="0"/>
                <a:ea typeface="Times New Roman" panose="02020603050405020304" pitchFamily="18" charset="0"/>
              </a:rPr>
              <a:t>spp</a:t>
            </a:r>
            <a:r>
              <a:rPr lang="en-GB" sz="1800" b="1" i="1" dirty="0">
                <a:effectLst/>
                <a:latin typeface="Calibri" panose="020F0502020204030204" pitchFamily="34" charset="0"/>
                <a:ea typeface="Times New Roman" panose="02020603050405020304" pitchFamily="18" charset="0"/>
              </a:rPr>
              <a:t> levels at each monitoring location.</a:t>
            </a:r>
          </a:p>
          <a:p>
            <a:pPr>
              <a:lnSpc>
                <a:spcPct val="150000"/>
              </a:lnSpc>
            </a:pPr>
            <a:r>
              <a:rPr lang="en-GB" sz="1800" b="1" i="1" dirty="0">
                <a:solidFill>
                  <a:srgbClr val="000000"/>
                </a:solidFill>
                <a:effectLst/>
                <a:latin typeface="Calibri" panose="020F0502020204030204" pitchFamily="34" charset="0"/>
                <a:ea typeface="Times New Roman" panose="02020603050405020304" pitchFamily="18" charset="0"/>
              </a:rPr>
              <a:t> </a:t>
            </a:r>
            <a:endParaRPr lang="en-GB" i="1" dirty="0">
              <a:solidFill>
                <a:srgbClr val="000000"/>
              </a:solidFill>
              <a:latin typeface="Calibri" panose="020F0502020204030204" pitchFamily="34" charset="0"/>
              <a:ea typeface="Times New Roman" panose="02020603050405020304" pitchFamily="18" charset="0"/>
            </a:endParaRPr>
          </a:p>
          <a:p>
            <a:pPr>
              <a:lnSpc>
                <a:spcPct val="150000"/>
              </a:lnSpc>
            </a:pPr>
            <a:r>
              <a:rPr lang="en-GB" b="1" i="1" dirty="0">
                <a:solidFill>
                  <a:srgbClr val="000000"/>
                </a:solidFill>
                <a:latin typeface="Calibri" panose="020F0502020204030204" pitchFamily="34" charset="0"/>
                <a:ea typeface="Times New Roman" panose="02020603050405020304" pitchFamily="18" charset="0"/>
              </a:rPr>
              <a:t>T</a:t>
            </a:r>
            <a:r>
              <a:rPr lang="en-GB" sz="1800" b="1" i="1" dirty="0">
                <a:solidFill>
                  <a:srgbClr val="000000"/>
                </a:solidFill>
                <a:effectLst/>
                <a:latin typeface="Calibri" panose="020F0502020204030204" pitchFamily="34" charset="0"/>
                <a:ea typeface="Times New Roman" panose="02020603050405020304" pitchFamily="18" charset="0"/>
              </a:rPr>
              <a:t>he black line indicates a level of </a:t>
            </a:r>
            <a:r>
              <a:rPr lang="en-GB" sz="1800" b="1" i="1" dirty="0">
                <a:effectLst/>
                <a:latin typeface="Calibri" panose="020F0502020204030204" pitchFamily="34" charset="0"/>
                <a:ea typeface="Times New Roman" panose="02020603050405020304" pitchFamily="18" charset="0"/>
              </a:rPr>
              <a:t>&gt;330 colony forming units </a:t>
            </a:r>
            <a:r>
              <a:rPr lang="en-GB" sz="1800" b="1" i="1" dirty="0" err="1">
                <a:effectLst/>
                <a:latin typeface="Calibri" panose="020F0502020204030204" pitchFamily="34" charset="0"/>
                <a:ea typeface="Times New Roman" panose="02020603050405020304" pitchFamily="18" charset="0"/>
              </a:rPr>
              <a:t>cfu</a:t>
            </a:r>
            <a:r>
              <a:rPr lang="en-GB" sz="1800" b="1" i="1" dirty="0">
                <a:effectLst/>
                <a:latin typeface="Calibri" panose="020F0502020204030204" pitchFamily="34" charset="0"/>
                <a:ea typeface="Times New Roman" panose="02020603050405020304" pitchFamily="18" charset="0"/>
              </a:rPr>
              <a:t>/100ml; levels above this are regarded as Poor/Unsatisfactory.</a:t>
            </a:r>
            <a:endParaRPr lang="en-GB" sz="1600" b="1" dirty="0"/>
          </a:p>
        </p:txBody>
      </p:sp>
      <p:pic>
        <p:nvPicPr>
          <p:cNvPr id="5" name="Picture 4" descr="Chart, bar chart&#10;&#10;Description automatically generated">
            <a:extLst>
              <a:ext uri="{FF2B5EF4-FFF2-40B4-BE49-F238E27FC236}">
                <a16:creationId xmlns:a16="http://schemas.microsoft.com/office/drawing/2014/main" id="{8E2AC500-FE0F-71F6-FA8B-4E52CA9E78A2}"/>
              </a:ext>
            </a:extLst>
          </p:cNvPr>
          <p:cNvPicPr>
            <a:picLocks noChangeAspect="1"/>
          </p:cNvPicPr>
          <p:nvPr/>
        </p:nvPicPr>
        <p:blipFill>
          <a:blip r:embed="rId3" r:link="rId4" cstate="email">
            <a:extLst>
              <a:ext uri="{28A0092B-C50C-407E-A947-70E740481C1C}">
                <a14:useLocalDpi xmlns:a14="http://schemas.microsoft.com/office/drawing/2010/main" val="0"/>
              </a:ext>
            </a:extLst>
          </a:blip>
          <a:srcRect/>
          <a:stretch>
            <a:fillRect/>
          </a:stretch>
        </p:blipFill>
        <p:spPr bwMode="auto">
          <a:xfrm>
            <a:off x="3466262" y="937546"/>
            <a:ext cx="8070851" cy="5708550"/>
          </a:xfrm>
          <a:prstGeom prst="rect">
            <a:avLst/>
          </a:prstGeom>
          <a:noFill/>
          <a:ln>
            <a:noFill/>
          </a:ln>
        </p:spPr>
      </p:pic>
    </p:spTree>
    <p:extLst>
      <p:ext uri="{BB962C8B-B14F-4D97-AF65-F5344CB8AC3E}">
        <p14:creationId xmlns:p14="http://schemas.microsoft.com/office/powerpoint/2010/main" val="245464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9875-51D4-DF2D-9BB0-7E544C2F51D0}"/>
              </a:ext>
            </a:extLst>
          </p:cNvPr>
          <p:cNvSpPr>
            <a:spLocks noGrp="1"/>
          </p:cNvSpPr>
          <p:nvPr>
            <p:ph type="title"/>
          </p:nvPr>
        </p:nvSpPr>
        <p:spPr>
          <a:xfrm>
            <a:off x="184150" y="365125"/>
            <a:ext cx="11169650" cy="1325563"/>
          </a:xfrm>
        </p:spPr>
        <p:txBody>
          <a:bodyPr>
            <a:normAutofit/>
          </a:bodyPr>
          <a:lstStyle/>
          <a:p>
            <a:r>
              <a:rPr lang="en-GB" sz="3600" b="1" dirty="0">
                <a:effectLst/>
                <a:latin typeface="Calibri" panose="020F0502020204030204" pitchFamily="34" charset="0"/>
                <a:ea typeface="Calibri" panose="020F0502020204030204" pitchFamily="34" charset="0"/>
                <a:cs typeface="Calibri" panose="020F0502020204030204" pitchFamily="34" charset="0"/>
              </a:rPr>
              <a:t>Further </a:t>
            </a:r>
            <a:r>
              <a:rPr lang="en-GB" sz="3600" b="1" dirty="0">
                <a:latin typeface="Calibri" panose="020F0502020204030204" pitchFamily="34" charset="0"/>
                <a:ea typeface="Calibri" panose="020F0502020204030204" pitchFamily="34" charset="0"/>
                <a:cs typeface="Calibri" panose="020F0502020204030204" pitchFamily="34" charset="0"/>
              </a:rPr>
              <a:t>W</a:t>
            </a:r>
            <a:r>
              <a:rPr lang="en-GB" sz="3600" b="1" dirty="0">
                <a:effectLst/>
                <a:latin typeface="Calibri" panose="020F0502020204030204" pitchFamily="34" charset="0"/>
                <a:ea typeface="Calibri" panose="020F0502020204030204" pitchFamily="34" charset="0"/>
                <a:cs typeface="Calibri" panose="020F0502020204030204" pitchFamily="34" charset="0"/>
              </a:rPr>
              <a:t>ater </a:t>
            </a:r>
            <a:r>
              <a:rPr lang="en-GB" sz="3600" b="1" dirty="0">
                <a:latin typeface="Calibri" panose="020F0502020204030204" pitchFamily="34" charset="0"/>
                <a:ea typeface="Calibri" panose="020F0502020204030204" pitchFamily="34" charset="0"/>
                <a:cs typeface="Calibri" panose="020F0502020204030204" pitchFamily="34" charset="0"/>
              </a:rPr>
              <a:t>Q</a:t>
            </a:r>
            <a:r>
              <a:rPr lang="en-GB" sz="3600" b="1" dirty="0">
                <a:effectLst/>
                <a:latin typeface="Calibri" panose="020F0502020204030204" pitchFamily="34" charset="0"/>
                <a:ea typeface="Calibri" panose="020F0502020204030204" pitchFamily="34" charset="0"/>
                <a:cs typeface="Calibri" panose="020F0502020204030204" pitchFamily="34" charset="0"/>
              </a:rPr>
              <a:t>uality </a:t>
            </a:r>
            <a:r>
              <a:rPr lang="en-GB" sz="3600" b="1" dirty="0">
                <a:latin typeface="Calibri" panose="020F0502020204030204" pitchFamily="34" charset="0"/>
                <a:ea typeface="Calibri" panose="020F0502020204030204" pitchFamily="34" charset="0"/>
                <a:cs typeface="Calibri" panose="020F0502020204030204" pitchFamily="34" charset="0"/>
              </a:rPr>
              <a:t>M</a:t>
            </a:r>
            <a:r>
              <a:rPr lang="en-GB" sz="3600" b="1" dirty="0">
                <a:effectLst/>
                <a:latin typeface="Calibri" panose="020F0502020204030204" pitchFamily="34" charset="0"/>
                <a:ea typeface="Calibri" panose="020F0502020204030204" pitchFamily="34" charset="0"/>
                <a:cs typeface="Calibri" panose="020F0502020204030204" pitchFamily="34" charset="0"/>
              </a:rPr>
              <a:t>onitoring</a:t>
            </a:r>
          </a:p>
        </p:txBody>
      </p:sp>
      <p:sp>
        <p:nvSpPr>
          <p:cNvPr id="3" name="Content Placeholder 2">
            <a:extLst>
              <a:ext uri="{FF2B5EF4-FFF2-40B4-BE49-F238E27FC236}">
                <a16:creationId xmlns:a16="http://schemas.microsoft.com/office/drawing/2014/main" id="{6CA631ED-1C31-2655-BA09-1E27E03974CC}"/>
              </a:ext>
            </a:extLst>
          </p:cNvPr>
          <p:cNvSpPr>
            <a:spLocks noGrp="1"/>
          </p:cNvSpPr>
          <p:nvPr>
            <p:ph idx="1"/>
          </p:nvPr>
        </p:nvSpPr>
        <p:spPr>
          <a:xfrm>
            <a:off x="0" y="1027906"/>
            <a:ext cx="6921500" cy="5583767"/>
          </a:xfrm>
        </p:spPr>
        <p:txBody>
          <a:bodyPr>
            <a:noAutofit/>
          </a:bodyPr>
          <a:lstStyle/>
          <a:p>
            <a:pPr marL="0" indent="0" algn="just">
              <a:lnSpc>
                <a:spcPct val="100000"/>
              </a:lnSpc>
              <a:buNone/>
            </a:pPr>
            <a:endParaRPr lang="en-GB" sz="2400" dirty="0">
              <a:effectLst/>
              <a:latin typeface="Calibri" panose="020F0502020204030204" pitchFamily="34" charset="0"/>
              <a:ea typeface="Times New Roman" panose="02020603050405020304" pitchFamily="18" charset="0"/>
            </a:endParaRPr>
          </a:p>
          <a:p>
            <a:pPr marL="0" indent="0" algn="just">
              <a:lnSpc>
                <a:spcPct val="100000"/>
              </a:lnSpc>
              <a:buNone/>
            </a:pPr>
            <a:endParaRPr lang="en-GB" sz="2400" dirty="0">
              <a:effectLst/>
              <a:latin typeface="Calibri" panose="020F0502020204030204" pitchFamily="34" charset="0"/>
              <a:ea typeface="Times New Roman" panose="02020603050405020304" pitchFamily="18" charset="0"/>
            </a:endParaRPr>
          </a:p>
          <a:p>
            <a:pPr algn="just">
              <a:lnSpc>
                <a:spcPct val="100000"/>
              </a:lnSpc>
            </a:pPr>
            <a:r>
              <a:rPr lang="en-GB" sz="2000" dirty="0">
                <a:ea typeface="Times New Roman" panose="02020603050405020304" pitchFamily="18" charset="0"/>
              </a:rPr>
              <a:t>In parallel with our work v</a:t>
            </a:r>
            <a:r>
              <a:rPr lang="en-GB" sz="2000" dirty="0">
                <a:effectLst/>
                <a:ea typeface="Times New Roman" panose="02020603050405020304" pitchFamily="18" charset="0"/>
              </a:rPr>
              <a:t>olunteers co-</a:t>
            </a:r>
            <a:r>
              <a:rPr lang="en-GB" sz="2000" dirty="0">
                <a:ea typeface="Times New Roman" panose="02020603050405020304" pitchFamily="18" charset="0"/>
              </a:rPr>
              <a:t>ordinated by </a:t>
            </a:r>
            <a:r>
              <a:rPr lang="en-GB" sz="2000" dirty="0">
                <a:effectLst/>
                <a:ea typeface="Times New Roman" panose="02020603050405020304" pitchFamily="18" charset="0"/>
              </a:rPr>
              <a:t>Staveley with Ings Parish Council monitor discharges from Staveley WwTW</a:t>
            </a:r>
          </a:p>
          <a:p>
            <a:pPr algn="just">
              <a:lnSpc>
                <a:spcPct val="100000"/>
              </a:lnSpc>
            </a:pPr>
            <a:r>
              <a:rPr lang="en-GB" sz="2000" dirty="0">
                <a:effectLst/>
                <a:ea typeface="Times New Roman" panose="02020603050405020304" pitchFamily="18" charset="0"/>
              </a:rPr>
              <a:t>138 observations between 25</a:t>
            </a:r>
            <a:r>
              <a:rPr lang="en-GB" sz="2000" baseline="30000" dirty="0">
                <a:effectLst/>
                <a:ea typeface="Times New Roman" panose="02020603050405020304" pitchFamily="18" charset="0"/>
              </a:rPr>
              <a:t>th</a:t>
            </a:r>
            <a:r>
              <a:rPr lang="en-GB" sz="2000" dirty="0">
                <a:effectLst/>
                <a:ea typeface="Times New Roman" panose="02020603050405020304" pitchFamily="18" charset="0"/>
              </a:rPr>
              <a:t> Feb - 2</a:t>
            </a:r>
            <a:r>
              <a:rPr lang="en-GB" sz="2000" baseline="30000" dirty="0">
                <a:effectLst/>
                <a:ea typeface="Times New Roman" panose="02020603050405020304" pitchFamily="18" charset="0"/>
              </a:rPr>
              <a:t>nd</a:t>
            </a:r>
            <a:r>
              <a:rPr lang="en-GB" sz="2000" dirty="0">
                <a:effectLst/>
                <a:ea typeface="Times New Roman" panose="02020603050405020304" pitchFamily="18" charset="0"/>
              </a:rPr>
              <a:t> Dec 2022 </a:t>
            </a:r>
            <a:endParaRPr lang="en-GB" sz="2000" dirty="0">
              <a:ea typeface="Times New Roman" panose="02020603050405020304" pitchFamily="18" charset="0"/>
            </a:endParaRPr>
          </a:p>
          <a:p>
            <a:pPr algn="just">
              <a:lnSpc>
                <a:spcPct val="100000"/>
              </a:lnSpc>
            </a:pPr>
            <a:r>
              <a:rPr lang="en-GB" sz="2000" dirty="0">
                <a:effectLst/>
                <a:ea typeface="Times New Roman" panose="02020603050405020304" pitchFamily="18" charset="0"/>
              </a:rPr>
              <a:t>“Dump pipe” discharged 74/138 times (54%), most frequently when the weather was wet, and every day (35/61) when an observation was made in October and November </a:t>
            </a:r>
            <a:endParaRPr lang="en-GB" sz="2000" dirty="0">
              <a:ea typeface="Times New Roman" panose="02020603050405020304" pitchFamily="18" charset="0"/>
            </a:endParaRPr>
          </a:p>
          <a:p>
            <a:pPr algn="just">
              <a:lnSpc>
                <a:spcPct val="100000"/>
              </a:lnSpc>
            </a:pPr>
            <a:r>
              <a:rPr lang="en-GB" sz="2000" dirty="0">
                <a:effectLst/>
                <a:ea typeface="Times New Roman" panose="02020603050405020304" pitchFamily="18" charset="0"/>
              </a:rPr>
              <a:t>“Treated pipe” discharged 113/136 times (85%) through spring and summer (even though the weather was unusually dry)</a:t>
            </a:r>
          </a:p>
          <a:p>
            <a:pPr algn="just">
              <a:lnSpc>
                <a:spcPct val="100000"/>
              </a:lnSpc>
            </a:pPr>
            <a:r>
              <a:rPr lang="en-GB" sz="2000" dirty="0"/>
              <a:t>University of Cumbria dissertation on water quality showed pollution much higher below than above Staveley WwTW</a:t>
            </a:r>
          </a:p>
        </p:txBody>
      </p:sp>
      <p:pic>
        <p:nvPicPr>
          <p:cNvPr id="4" name="Picture 3">
            <a:extLst>
              <a:ext uri="{FF2B5EF4-FFF2-40B4-BE49-F238E27FC236}">
                <a16:creationId xmlns:a16="http://schemas.microsoft.com/office/drawing/2014/main" id="{D5FA5C8C-4A58-5A9F-9DF9-FD913BA7B4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15720" y="111513"/>
            <a:ext cx="3314700" cy="1374387"/>
          </a:xfrm>
          <a:prstGeom prst="rect">
            <a:avLst/>
          </a:prstGeom>
        </p:spPr>
      </p:pic>
      <p:pic>
        <p:nvPicPr>
          <p:cNvPr id="7" name="Picture 6" descr="A small waterfall in a forest&#10;&#10;Description automatically generated with low confidence">
            <a:extLst>
              <a:ext uri="{FF2B5EF4-FFF2-40B4-BE49-F238E27FC236}">
                <a16:creationId xmlns:a16="http://schemas.microsoft.com/office/drawing/2014/main" id="{F2F4684C-E093-55DB-5FE0-8054C401553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429500" y="1784350"/>
            <a:ext cx="4552160" cy="4010928"/>
          </a:xfrm>
          <a:prstGeom prst="rect">
            <a:avLst/>
          </a:prstGeom>
        </p:spPr>
      </p:pic>
    </p:spTree>
    <p:extLst>
      <p:ext uri="{BB962C8B-B14F-4D97-AF65-F5344CB8AC3E}">
        <p14:creationId xmlns:p14="http://schemas.microsoft.com/office/powerpoint/2010/main" val="7228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9875-51D4-DF2D-9BB0-7E544C2F51D0}"/>
              </a:ext>
            </a:extLst>
          </p:cNvPr>
          <p:cNvSpPr>
            <a:spLocks noGrp="1"/>
          </p:cNvSpPr>
          <p:nvPr>
            <p:ph type="title"/>
          </p:nvPr>
        </p:nvSpPr>
        <p:spPr>
          <a:xfrm>
            <a:off x="184150" y="365125"/>
            <a:ext cx="11169650" cy="1325563"/>
          </a:xfrm>
        </p:spPr>
        <p:txBody>
          <a:bodyPr>
            <a:normAutofit/>
          </a:bodyPr>
          <a:lstStyle/>
          <a:p>
            <a:r>
              <a:rPr lang="en-GB" sz="3600" b="1" dirty="0">
                <a:effectLst/>
                <a:latin typeface="Calibri" panose="020F0502020204030204" pitchFamily="34" charset="0"/>
                <a:ea typeface="Calibri" panose="020F0502020204030204" pitchFamily="34" charset="0"/>
                <a:cs typeface="Calibri" panose="020F0502020204030204" pitchFamily="34" charset="0"/>
              </a:rPr>
              <a:t>2023 Plans: ACTIONS (proposed) </a:t>
            </a:r>
          </a:p>
        </p:txBody>
      </p:sp>
      <p:sp>
        <p:nvSpPr>
          <p:cNvPr id="3" name="Content Placeholder 2">
            <a:extLst>
              <a:ext uri="{FF2B5EF4-FFF2-40B4-BE49-F238E27FC236}">
                <a16:creationId xmlns:a16="http://schemas.microsoft.com/office/drawing/2014/main" id="{6CA631ED-1C31-2655-BA09-1E27E03974CC}"/>
              </a:ext>
            </a:extLst>
          </p:cNvPr>
          <p:cNvSpPr>
            <a:spLocks noGrp="1"/>
          </p:cNvSpPr>
          <p:nvPr>
            <p:ph idx="1"/>
          </p:nvPr>
        </p:nvSpPr>
        <p:spPr>
          <a:xfrm>
            <a:off x="336550" y="1485900"/>
            <a:ext cx="7791450" cy="5080000"/>
          </a:xfrm>
        </p:spPr>
        <p:txBody>
          <a:bodyPr>
            <a:normAutofit fontScale="92500" lnSpcReduction="20000"/>
          </a:bodyPr>
          <a:lstStyle/>
          <a:p>
            <a:pPr marL="0" indent="0">
              <a:buNone/>
            </a:pPr>
            <a:r>
              <a:rPr lang="en-GB" sz="2400" b="1" dirty="0"/>
              <a:t>Practical citizen science projects with our volunteer group</a:t>
            </a:r>
          </a:p>
          <a:p>
            <a:pPr marL="0" indent="0">
              <a:buNone/>
            </a:pPr>
            <a:endParaRPr lang="en-GB" sz="2400" b="1" dirty="0"/>
          </a:p>
          <a:p>
            <a:r>
              <a:rPr lang="en-GB" sz="2000" dirty="0">
                <a:effectLst/>
                <a:latin typeface="Calibri" panose="020F0502020204030204" pitchFamily="34" charset="0"/>
                <a:ea typeface="Calibri" panose="020F0502020204030204" pitchFamily="34" charset="0"/>
                <a:cs typeface="Calibri" panose="020F0502020204030204" pitchFamily="34" charset="0"/>
              </a:rPr>
              <a:t>Build on 2022 microbiological testing project to create a 2023 Citizen Science </a:t>
            </a:r>
            <a:r>
              <a:rPr lang="en-GB" sz="2000" dirty="0">
                <a:latin typeface="Calibri" panose="020F0502020204030204" pitchFamily="34" charset="0"/>
                <a:ea typeface="Calibri" panose="020F0502020204030204" pitchFamily="34" charset="0"/>
                <a:cs typeface="Calibri" panose="020F0502020204030204" pitchFamily="34" charset="0"/>
              </a:rPr>
              <a:t>P</a:t>
            </a:r>
            <a:r>
              <a:rPr lang="en-GB" sz="2000" dirty="0">
                <a:effectLst/>
                <a:latin typeface="Calibri" panose="020F0502020204030204" pitchFamily="34" charset="0"/>
                <a:ea typeface="Calibri" panose="020F0502020204030204" pitchFamily="34" charset="0"/>
                <a:cs typeface="Calibri" panose="020F0502020204030204" pitchFamily="34" charset="0"/>
              </a:rPr>
              <a:t>rogramme based on scientific advice, effective training, clear protocols, and systematic data analysis and interpretation</a:t>
            </a:r>
          </a:p>
          <a:p>
            <a:r>
              <a:rPr lang="en-GB" sz="2000" dirty="0">
                <a:effectLst/>
                <a:latin typeface="Calibri" panose="020F0502020204030204" pitchFamily="34" charset="0"/>
                <a:ea typeface="Calibri" panose="020F0502020204030204" pitchFamily="34" charset="0"/>
                <a:cs typeface="Calibri" panose="020F0502020204030204" pitchFamily="34" charset="0"/>
              </a:rPr>
              <a:t>Work in collaboration with local farmers, recreational groups including angling and canoeing/kayaking communities and other individuals and groups involved with the river Kent</a:t>
            </a:r>
            <a:endParaRPr lang="en-GB" sz="2000" dirty="0">
              <a:effectLst/>
              <a:latin typeface="Calibri" panose="020F0502020204030204" pitchFamily="34" charset="0"/>
              <a:ea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G</a:t>
            </a:r>
            <a:r>
              <a:rPr lang="en-GB" sz="2000" dirty="0">
                <a:effectLst/>
                <a:latin typeface="Calibri" panose="020F0502020204030204" pitchFamily="34" charset="0"/>
                <a:ea typeface="Calibri" panose="020F0502020204030204" pitchFamily="34" charset="0"/>
                <a:cs typeface="Calibri" panose="020F0502020204030204" pitchFamily="34" charset="0"/>
              </a:rPr>
              <a:t>enetic testing to understand the sources of pollution – to what extent is this human and to what extent other animals</a:t>
            </a:r>
            <a:r>
              <a:rPr lang="en-GB" sz="2000" dirty="0">
                <a:latin typeface="Calibri" panose="020F0502020204030204" pitchFamily="34" charset="0"/>
                <a:ea typeface="Calibri" panose="020F0502020204030204" pitchFamily="34" charset="0"/>
                <a:cs typeface="Calibri" panose="020F0502020204030204" pitchFamily="34" charset="0"/>
              </a:rPr>
              <a:t>?</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Work with </a:t>
            </a:r>
            <a:r>
              <a:rPr lang="en-GB" sz="2000" dirty="0" err="1">
                <a:effectLst/>
                <a:latin typeface="Calibri" panose="020F0502020204030204" pitchFamily="34" charset="0"/>
                <a:ea typeface="Calibri" panose="020F0502020204030204" pitchFamily="34" charset="0"/>
                <a:cs typeface="Calibri" panose="020F0502020204030204" pitchFamily="34" charset="0"/>
              </a:rPr>
              <a:t>FreshWater</a:t>
            </a:r>
            <a:r>
              <a:rPr lang="en-GB" sz="2000" dirty="0">
                <a:effectLst/>
                <a:latin typeface="Calibri" panose="020F0502020204030204" pitchFamily="34" charset="0"/>
                <a:ea typeface="Calibri" panose="020F0502020204030204" pitchFamily="34" charset="0"/>
                <a:cs typeface="Calibri" panose="020F0502020204030204" pitchFamily="34" charset="0"/>
              </a:rPr>
              <a:t> Watch (a global </a:t>
            </a:r>
            <a:r>
              <a:rPr lang="en-GB" sz="2000" dirty="0" err="1">
                <a:effectLst/>
                <a:latin typeface="Calibri" panose="020F0502020204030204" pitchFamily="34" charset="0"/>
                <a:ea typeface="Calibri" panose="020F0502020204030204" pitchFamily="34" charset="0"/>
                <a:cs typeface="Calibri" panose="020F0502020204030204" pitchFamily="34" charset="0"/>
              </a:rPr>
              <a:t>Earthwatch</a:t>
            </a:r>
            <a:r>
              <a:rPr lang="en-GB" sz="2000" dirty="0">
                <a:effectLst/>
                <a:latin typeface="Calibri" panose="020F0502020204030204" pitchFamily="34" charset="0"/>
                <a:ea typeface="Calibri" panose="020F0502020204030204" pitchFamily="34" charset="0"/>
                <a:cs typeface="Calibri" panose="020F0502020204030204" pitchFamily="34" charset="0"/>
              </a:rPr>
              <a:t> citizen science</a:t>
            </a:r>
            <a:r>
              <a:rPr lang="en-GB" sz="2000" dirty="0">
                <a:latin typeface="Calibri" panose="020F0502020204030204" pitchFamily="34" charset="0"/>
                <a:ea typeface="Calibri" panose="020F0502020204030204" pitchFamily="34" charset="0"/>
                <a:cs typeface="Calibri" panose="020F0502020204030204" pitchFamily="34" charset="0"/>
              </a:rPr>
              <a:t> programme) to extend our reach </a:t>
            </a:r>
            <a:r>
              <a:rPr lang="en-GB" sz="2000" dirty="0" err="1">
                <a:latin typeface="Calibri" panose="020F0502020204030204" pitchFamily="34" charset="0"/>
                <a:ea typeface="Calibri" panose="020F0502020204030204" pitchFamily="34" charset="0"/>
                <a:cs typeface="Calibri" panose="020F0502020204030204" pitchFamily="34" charset="0"/>
              </a:rPr>
              <a:t>e.g</a:t>
            </a:r>
            <a:r>
              <a:rPr lang="en-GB" sz="2000" dirty="0">
                <a:latin typeface="Calibri" panose="020F0502020204030204" pitchFamily="34" charset="0"/>
                <a:ea typeface="Calibri" panose="020F0502020204030204" pitchFamily="34" charset="0"/>
                <a:cs typeface="Calibri" panose="020F0502020204030204" pitchFamily="34" charset="0"/>
              </a:rPr>
              <a:t> to also include tributaries of the river Kent and/or further south towards Morecambe Bay</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Work with South Cumbria Rivers Trust on their </a:t>
            </a:r>
            <a:r>
              <a:rPr lang="en-GB" sz="2000" dirty="0" err="1">
                <a:effectLst/>
                <a:latin typeface="Calibri" panose="020F0502020204030204" pitchFamily="34" charset="0"/>
                <a:ea typeface="Calibri" panose="020F0502020204030204" pitchFamily="34" charset="0"/>
                <a:cs typeface="Calibri" panose="020F0502020204030204" pitchFamily="34" charset="0"/>
              </a:rPr>
              <a:t>Riverfly</a:t>
            </a:r>
            <a:r>
              <a:rPr lang="en-GB" sz="2000" dirty="0">
                <a:effectLst/>
                <a:latin typeface="Calibri" panose="020F0502020204030204" pitchFamily="34" charset="0"/>
                <a:ea typeface="Calibri" panose="020F0502020204030204" pitchFamily="34" charset="0"/>
                <a:cs typeface="Calibri" panose="020F0502020204030204" pitchFamily="34" charset="0"/>
              </a:rPr>
              <a:t> monitoring programme and with the Freshwater Biological Association</a:t>
            </a:r>
            <a:r>
              <a:rPr lang="en-GB" sz="2000" dirty="0">
                <a:latin typeface="Calibri" panose="020F0502020204030204" pitchFamily="34" charset="0"/>
                <a:ea typeface="Calibri" panose="020F0502020204030204" pitchFamily="34" charset="0"/>
                <a:cs typeface="Calibri" panose="020F0502020204030204" pitchFamily="34" charset="0"/>
              </a:rPr>
              <a:t> on their</a:t>
            </a:r>
            <a:r>
              <a:rPr lang="en-GB" sz="2000" dirty="0">
                <a:effectLst/>
                <a:latin typeface="Calibri" panose="020F0502020204030204" pitchFamily="34" charset="0"/>
                <a:ea typeface="Calibri" panose="020F0502020204030204" pitchFamily="34" charset="0"/>
                <a:cs typeface="Calibri" panose="020F0502020204030204" pitchFamily="34" charset="0"/>
              </a:rPr>
              <a:t> habitat protection project</a:t>
            </a:r>
          </a:p>
          <a:p>
            <a:r>
              <a:rPr lang="en-GB" sz="2000" dirty="0">
                <a:latin typeface="Calibri" panose="020F0502020204030204" pitchFamily="34" charset="0"/>
                <a:ea typeface="Calibri" panose="020F0502020204030204" pitchFamily="34" charset="0"/>
                <a:cs typeface="Calibri" panose="020F0502020204030204" pitchFamily="34" charset="0"/>
              </a:rPr>
              <a:t>Strengthen our established links with the Universities of Cumbria and Lancaster through developing joint projects.</a:t>
            </a:r>
            <a:endParaRPr lang="en-GB" sz="2000" dirty="0">
              <a:effectLst/>
              <a:latin typeface="Calibri" panose="020F0502020204030204" pitchFamily="34" charset="0"/>
              <a:ea typeface="Calibri" panose="020F0502020204030204" pitchFamily="34" charset="0"/>
            </a:endParaRPr>
          </a:p>
          <a:p>
            <a:endParaRPr lang="en-GB" sz="2000" dirty="0">
              <a:effectLst/>
              <a:latin typeface="Calibri" panose="020F0502020204030204" pitchFamily="34" charset="0"/>
              <a:ea typeface="Calibri" panose="020F0502020204030204" pitchFamily="34" charset="0"/>
            </a:endParaRPr>
          </a:p>
          <a:p>
            <a:pPr marL="0" indent="0">
              <a:buNone/>
            </a:pPr>
            <a:endParaRPr lang="en-GB" sz="2400" dirty="0"/>
          </a:p>
        </p:txBody>
      </p:sp>
      <p:pic>
        <p:nvPicPr>
          <p:cNvPr id="5" name="Picture 4" descr="Map&#10;&#10;Description automatically generated with low confidence">
            <a:extLst>
              <a:ext uri="{FF2B5EF4-FFF2-40B4-BE49-F238E27FC236}">
                <a16:creationId xmlns:a16="http://schemas.microsoft.com/office/drawing/2014/main" id="{853470C2-321A-8B9D-F896-705A0FC82D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78658" y="501651"/>
            <a:ext cx="3711440" cy="5730782"/>
          </a:xfrm>
          <a:prstGeom prst="rect">
            <a:avLst/>
          </a:prstGeom>
        </p:spPr>
      </p:pic>
    </p:spTree>
    <p:extLst>
      <p:ext uri="{BB962C8B-B14F-4D97-AF65-F5344CB8AC3E}">
        <p14:creationId xmlns:p14="http://schemas.microsoft.com/office/powerpoint/2010/main" val="405710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9875-51D4-DF2D-9BB0-7E544C2F51D0}"/>
              </a:ext>
            </a:extLst>
          </p:cNvPr>
          <p:cNvSpPr>
            <a:spLocks noGrp="1"/>
          </p:cNvSpPr>
          <p:nvPr>
            <p:ph type="title"/>
          </p:nvPr>
        </p:nvSpPr>
        <p:spPr>
          <a:xfrm>
            <a:off x="184150" y="365125"/>
            <a:ext cx="11169650" cy="1325563"/>
          </a:xfrm>
        </p:spPr>
        <p:txBody>
          <a:bodyPr>
            <a:normAutofit/>
          </a:bodyPr>
          <a:lstStyle/>
          <a:p>
            <a:r>
              <a:rPr lang="en-GB" sz="3600" b="1" dirty="0">
                <a:effectLst/>
                <a:latin typeface="Calibri" panose="020F0502020204030204" pitchFamily="34" charset="0"/>
                <a:ea typeface="Calibri" panose="020F0502020204030204" pitchFamily="34" charset="0"/>
                <a:cs typeface="Calibri" panose="020F0502020204030204" pitchFamily="34" charset="0"/>
              </a:rPr>
              <a:t>2023 Plans: ACTIONS (proposed) </a:t>
            </a:r>
          </a:p>
        </p:txBody>
      </p:sp>
      <p:sp>
        <p:nvSpPr>
          <p:cNvPr id="3" name="Content Placeholder 2">
            <a:extLst>
              <a:ext uri="{FF2B5EF4-FFF2-40B4-BE49-F238E27FC236}">
                <a16:creationId xmlns:a16="http://schemas.microsoft.com/office/drawing/2014/main" id="{6CA631ED-1C31-2655-BA09-1E27E03974CC}"/>
              </a:ext>
            </a:extLst>
          </p:cNvPr>
          <p:cNvSpPr>
            <a:spLocks noGrp="1"/>
          </p:cNvSpPr>
          <p:nvPr>
            <p:ph idx="1"/>
          </p:nvPr>
        </p:nvSpPr>
        <p:spPr>
          <a:xfrm>
            <a:off x="336550" y="1485900"/>
            <a:ext cx="7791450" cy="5080000"/>
          </a:xfrm>
        </p:spPr>
        <p:txBody>
          <a:bodyPr>
            <a:normAutofit fontScale="77500" lnSpcReduction="20000"/>
          </a:bodyPr>
          <a:lstStyle/>
          <a:p>
            <a:pPr marL="0" lvl="0" indent="0">
              <a:buNone/>
            </a:pPr>
            <a:r>
              <a:rPr lang="en-GB" sz="2600" b="1" dirty="0">
                <a:effectLst/>
                <a:latin typeface="Calibri" panose="020F0502020204030204" pitchFamily="34" charset="0"/>
                <a:ea typeface="Times New Roman" panose="02020603050405020304" pitchFamily="18" charset="0"/>
              </a:rPr>
              <a:t>More visible and effective local campaigning </a:t>
            </a:r>
          </a:p>
          <a:p>
            <a:pPr marL="0" lvl="0" indent="0">
              <a:buNone/>
            </a:pPr>
            <a:endParaRPr lang="en-GB" sz="2600" dirty="0">
              <a:effectLst/>
              <a:ea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Calibri" panose="020F0502020204030204" pitchFamily="34" charset="0"/>
              </a:rPr>
              <a:t>We have worked hard to engage with local people and organisations – we will build on this in 2023</a:t>
            </a:r>
          </a:p>
          <a:p>
            <a:r>
              <a:rPr lang="en-GB" sz="2400" dirty="0">
                <a:effectLst/>
                <a:latin typeface="Calibri" panose="020F0502020204030204" pitchFamily="34" charset="0"/>
                <a:ea typeface="Calibri" panose="020F0502020204030204" pitchFamily="34" charset="0"/>
                <a:cs typeface="Calibri" panose="020F0502020204030204" pitchFamily="34" charset="0"/>
              </a:rPr>
              <a:t>A new focus will be the new Westmorland and Furness Council from 1 April 2023</a:t>
            </a:r>
          </a:p>
          <a:p>
            <a:r>
              <a:rPr lang="en-GB" sz="2400" dirty="0">
                <a:latin typeface="Calibri" panose="020F0502020204030204" pitchFamily="34" charset="0"/>
                <a:ea typeface="Calibri" panose="020F0502020204030204" pitchFamily="34" charset="0"/>
                <a:cs typeface="Calibri" panose="020F0502020204030204" pitchFamily="34" charset="0"/>
              </a:rPr>
              <a:t>Continue to </a:t>
            </a:r>
            <a:r>
              <a:rPr lang="en-GB" sz="2400" dirty="0">
                <a:effectLst/>
                <a:latin typeface="Calibri" panose="020F0502020204030204" pitchFamily="34" charset="0"/>
                <a:ea typeface="Calibri" panose="020F0502020204030204" pitchFamily="34" charset="0"/>
                <a:cs typeface="Calibri" panose="020F0502020204030204" pitchFamily="34" charset="0"/>
              </a:rPr>
              <a:t>strengthen partnerships with wide range of partners including: parish and town councils, the Lake District National Park Authority, the South Cumbria Rivers Trust, the Freshwater Biological Association, Natural England, Cumbria Wildlife Trust and others</a:t>
            </a:r>
          </a:p>
          <a:p>
            <a:r>
              <a:rPr lang="en-GB" sz="2400" dirty="0">
                <a:effectLst/>
                <a:latin typeface="Calibri" panose="020F0502020204030204" pitchFamily="34" charset="0"/>
                <a:ea typeface="Calibri" panose="020F0502020204030204" pitchFamily="34" charset="0"/>
                <a:cs typeface="Calibri" panose="020F0502020204030204" pitchFamily="34" charset="0"/>
              </a:rPr>
              <a:t>A priority will be to hold United Utilities to account for their responsibility to manage wastewater in the best interests of wildlife and of those who enjoy water-based leisure pursuits</a:t>
            </a:r>
          </a:p>
          <a:p>
            <a:r>
              <a:rPr lang="en-GB" sz="2400" dirty="0">
                <a:latin typeface="Calibri" panose="020F0502020204030204" pitchFamily="34" charset="0"/>
                <a:ea typeface="Calibri" panose="020F0502020204030204" pitchFamily="34" charset="0"/>
                <a:cs typeface="Calibri" panose="020F0502020204030204" pitchFamily="34" charset="0"/>
              </a:rPr>
              <a:t>Support partners, including the Environment Agency, in </a:t>
            </a:r>
            <a:r>
              <a:rPr lang="en-GB" sz="2400" dirty="0">
                <a:effectLst/>
                <a:latin typeface="Calibri" panose="020F0502020204030204" pitchFamily="34" charset="0"/>
                <a:ea typeface="Calibri" panose="020F0502020204030204" pitchFamily="34" charset="0"/>
                <a:cs typeface="Calibri" panose="020F0502020204030204" pitchFamily="34" charset="0"/>
              </a:rPr>
              <a:t>pressing for urgent investment in both wastewater treatment works and sewerage infrastructure within PR24 and AMP25</a:t>
            </a:r>
          </a:p>
          <a:p>
            <a:r>
              <a:rPr lang="en-GB" sz="2400" dirty="0">
                <a:effectLst/>
                <a:latin typeface="Calibri" panose="020F0502020204030204" pitchFamily="34" charset="0"/>
                <a:ea typeface="Calibri" panose="020F0502020204030204" pitchFamily="34" charset="0"/>
                <a:cs typeface="Calibri" panose="020F0502020204030204" pitchFamily="34" charset="0"/>
              </a:rPr>
              <a:t>Work with media partners to create and publicise local campaigning (some linked to national campaigns) based on a media strategy including eye-catching initiatives, and working with children and young people</a:t>
            </a:r>
            <a:endParaRPr lang="en-GB" sz="2400" dirty="0">
              <a:effectLst/>
              <a:latin typeface="Calibri" panose="020F0502020204030204" pitchFamily="34" charset="0"/>
              <a:ea typeface="Calibri" panose="020F0502020204030204" pitchFamily="34" charset="0"/>
            </a:endParaRPr>
          </a:p>
          <a:p>
            <a:pPr marL="0" indent="0">
              <a:buNone/>
            </a:pPr>
            <a:endParaRPr lang="en-GB" sz="2400" dirty="0"/>
          </a:p>
        </p:txBody>
      </p:sp>
      <p:pic>
        <p:nvPicPr>
          <p:cNvPr id="5" name="Picture 4" descr="Map&#10;&#10;Description automatically generated with low confidence">
            <a:extLst>
              <a:ext uri="{FF2B5EF4-FFF2-40B4-BE49-F238E27FC236}">
                <a16:creationId xmlns:a16="http://schemas.microsoft.com/office/drawing/2014/main" id="{853470C2-321A-8B9D-F896-705A0FC82D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78658" y="501651"/>
            <a:ext cx="3711440" cy="5730782"/>
          </a:xfrm>
          <a:prstGeom prst="rect">
            <a:avLst/>
          </a:prstGeom>
        </p:spPr>
      </p:pic>
    </p:spTree>
    <p:extLst>
      <p:ext uri="{BB962C8B-B14F-4D97-AF65-F5344CB8AC3E}">
        <p14:creationId xmlns:p14="http://schemas.microsoft.com/office/powerpoint/2010/main" val="419024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9875-51D4-DF2D-9BB0-7E544C2F51D0}"/>
              </a:ext>
            </a:extLst>
          </p:cNvPr>
          <p:cNvSpPr>
            <a:spLocks noGrp="1"/>
          </p:cNvSpPr>
          <p:nvPr>
            <p:ph type="title"/>
          </p:nvPr>
        </p:nvSpPr>
        <p:spPr>
          <a:xfrm>
            <a:off x="184150" y="365125"/>
            <a:ext cx="11169650" cy="1325563"/>
          </a:xfrm>
        </p:spPr>
        <p:txBody>
          <a:bodyPr>
            <a:normAutofit/>
          </a:bodyPr>
          <a:lstStyle/>
          <a:p>
            <a:r>
              <a:rPr lang="en-GB" sz="3600" b="1" dirty="0">
                <a:effectLst/>
                <a:latin typeface="Calibri" panose="020F0502020204030204" pitchFamily="34" charset="0"/>
                <a:ea typeface="Calibri" panose="020F0502020204030204" pitchFamily="34" charset="0"/>
                <a:cs typeface="Calibri" panose="020F0502020204030204" pitchFamily="34" charset="0"/>
              </a:rPr>
              <a:t>2023 Plans: ACTIONS (proposed) </a:t>
            </a:r>
          </a:p>
        </p:txBody>
      </p:sp>
      <p:sp>
        <p:nvSpPr>
          <p:cNvPr id="3" name="Content Placeholder 2">
            <a:extLst>
              <a:ext uri="{FF2B5EF4-FFF2-40B4-BE49-F238E27FC236}">
                <a16:creationId xmlns:a16="http://schemas.microsoft.com/office/drawing/2014/main" id="{6CA631ED-1C31-2655-BA09-1E27E03974CC}"/>
              </a:ext>
            </a:extLst>
          </p:cNvPr>
          <p:cNvSpPr>
            <a:spLocks noGrp="1"/>
          </p:cNvSpPr>
          <p:nvPr>
            <p:ph idx="1"/>
          </p:nvPr>
        </p:nvSpPr>
        <p:spPr>
          <a:xfrm>
            <a:off x="336550" y="1485900"/>
            <a:ext cx="7791450" cy="5080000"/>
          </a:xfrm>
        </p:spPr>
        <p:txBody>
          <a:bodyPr>
            <a:normAutofit lnSpcReduction="10000"/>
          </a:bodyPr>
          <a:lstStyle/>
          <a:p>
            <a:pPr marL="0" lvl="0" indent="0">
              <a:buNone/>
            </a:pPr>
            <a:r>
              <a:rPr lang="en-GB" sz="2400" b="1" dirty="0">
                <a:effectLst/>
                <a:latin typeface="Calibri" panose="020F0502020204030204" pitchFamily="34" charset="0"/>
                <a:ea typeface="Times New Roman" panose="02020603050405020304" pitchFamily="18" charset="0"/>
              </a:rPr>
              <a:t>Developing stronger networks of local organisations within Cumbria and beyond</a:t>
            </a:r>
            <a:endParaRPr lang="en-GB" sz="22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200" dirty="0">
                <a:effectLst/>
                <a:latin typeface="Calibri" panose="020F0502020204030204" pitchFamily="34" charset="0"/>
                <a:ea typeface="Calibri" panose="020F0502020204030204" pitchFamily="34" charset="0"/>
                <a:cs typeface="Calibri" panose="020F0502020204030204" pitchFamily="34" charset="0"/>
              </a:rPr>
              <a:t>Build on, and extend, our growing local network of similar “freshwater groups” to:</a:t>
            </a:r>
          </a:p>
          <a:p>
            <a:pPr lvl="1"/>
            <a:r>
              <a:rPr lang="en-GB" sz="1800" dirty="0">
                <a:latin typeface="Calibri" panose="020F0502020204030204" pitchFamily="34" charset="0"/>
                <a:ea typeface="Times New Roman" panose="02020603050405020304" pitchFamily="18" charset="0"/>
                <a:cs typeface="Calibri" panose="020F0502020204030204" pitchFamily="34" charset="0"/>
              </a:rPr>
              <a:t>L</a:t>
            </a:r>
            <a:r>
              <a:rPr lang="en-GB" sz="1800" dirty="0">
                <a:effectLst/>
                <a:latin typeface="Calibri" panose="020F0502020204030204" pitchFamily="34" charset="0"/>
                <a:ea typeface="Times New Roman" panose="02020603050405020304" pitchFamily="18" charset="0"/>
                <a:cs typeface="Calibri" panose="020F0502020204030204" pitchFamily="34" charset="0"/>
              </a:rPr>
              <a:t>earn from each other and share expertise, avoid mistakes, create a larger shared voice</a:t>
            </a:r>
          </a:p>
          <a:p>
            <a:pPr lvl="1"/>
            <a:r>
              <a:rPr lang="en-GB" sz="1800" dirty="0">
                <a:latin typeface="Calibri" panose="020F0502020204030204" pitchFamily="34" charset="0"/>
                <a:ea typeface="Times New Roman" panose="02020603050405020304" pitchFamily="18" charset="0"/>
                <a:cs typeface="Calibri" panose="020F0502020204030204" pitchFamily="34" charset="0"/>
              </a:rPr>
              <a:t>C</a:t>
            </a:r>
            <a:r>
              <a:rPr lang="en-GB" sz="1800" dirty="0">
                <a:effectLst/>
                <a:latin typeface="Calibri" panose="020F0502020204030204" pitchFamily="34" charset="0"/>
                <a:ea typeface="Times New Roman" panose="02020603050405020304" pitchFamily="18" charset="0"/>
                <a:cs typeface="Calibri" panose="020F0502020204030204" pitchFamily="34" charset="0"/>
              </a:rPr>
              <a:t>o-ordinate local events/campaigns to amplify impact – and, as part of this, work more effectively across Cumbria</a:t>
            </a:r>
          </a:p>
          <a:p>
            <a:pPr lvl="1"/>
            <a:r>
              <a:rPr lang="en-GB" sz="1800" dirty="0">
                <a:effectLst/>
                <a:latin typeface="Calibri" panose="020F0502020204030204" pitchFamily="34" charset="0"/>
                <a:ea typeface="Times New Roman" panose="02020603050405020304" pitchFamily="18" charset="0"/>
                <a:cs typeface="Calibri" panose="020F0502020204030204" pitchFamily="34" charset="0"/>
              </a:rPr>
              <a:t>Undertake practical activities in collaboration with other groups e.g. litter picks; Open Days;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Riverfly</a:t>
            </a:r>
            <a:r>
              <a:rPr lang="en-GB" sz="1800" dirty="0">
                <a:effectLst/>
                <a:latin typeface="Calibri" panose="020F0502020204030204" pitchFamily="34" charset="0"/>
                <a:ea typeface="Times New Roman" panose="02020603050405020304" pitchFamily="18" charset="0"/>
                <a:cs typeface="Calibri" panose="020F0502020204030204" pitchFamily="34" charset="0"/>
              </a:rPr>
              <a:t> monitoring</a:t>
            </a:r>
          </a:p>
          <a:p>
            <a:r>
              <a:rPr lang="en-GB" sz="2200" dirty="0">
                <a:latin typeface="Calibri" panose="020F0502020204030204" pitchFamily="34" charset="0"/>
                <a:ea typeface="Calibri" panose="020F0502020204030204" pitchFamily="34" charset="0"/>
              </a:rPr>
              <a:t>Work alongside leading-edge organisations across the UK to learn from them, and to coordinate activities on a national basis</a:t>
            </a:r>
          </a:p>
          <a:p>
            <a:r>
              <a:rPr lang="en-GB" sz="2200" dirty="0">
                <a:latin typeface="Calibri" panose="020F0502020204030204" pitchFamily="34" charset="0"/>
                <a:ea typeface="Calibri" panose="020F0502020204030204" pitchFamily="34" charset="0"/>
                <a:cs typeface="Calibri" panose="020F0502020204030204" pitchFamily="34" charset="0"/>
              </a:rPr>
              <a:t>Consult </a:t>
            </a:r>
            <a:r>
              <a:rPr lang="en-GB" sz="2200" dirty="0">
                <a:effectLst/>
                <a:latin typeface="Calibri" panose="020F0502020204030204" pitchFamily="34" charset="0"/>
                <a:ea typeface="Calibri" panose="020F0502020204030204" pitchFamily="34" charset="0"/>
                <a:cs typeface="Calibri" panose="020F0502020204030204" pitchFamily="34" charset="0"/>
              </a:rPr>
              <a:t>with national groups </a:t>
            </a:r>
            <a:r>
              <a:rPr lang="en-GB" sz="2200" dirty="0" err="1">
                <a:effectLst/>
                <a:latin typeface="Calibri" panose="020F0502020204030204" pitchFamily="34" charset="0"/>
                <a:ea typeface="Calibri" panose="020F0502020204030204" pitchFamily="34" charset="0"/>
                <a:cs typeface="Calibri" panose="020F0502020204030204" pitchFamily="34" charset="0"/>
              </a:rPr>
              <a:t>eg.</a:t>
            </a:r>
            <a:r>
              <a:rPr lang="en-GB" sz="2200" dirty="0">
                <a:effectLst/>
                <a:latin typeface="Calibri" panose="020F0502020204030204" pitchFamily="34" charset="0"/>
                <a:ea typeface="Calibri" panose="020F0502020204030204" pitchFamily="34" charset="0"/>
                <a:cs typeface="Calibri" panose="020F0502020204030204" pitchFamily="34" charset="0"/>
              </a:rPr>
              <a:t> Fish Legal on how we can contribute to any legal action to protect rivers / challenge polluters</a:t>
            </a:r>
            <a:endParaRPr lang="en-GB" sz="2200" dirty="0">
              <a:effectLst/>
              <a:latin typeface="Calibri" panose="020F0502020204030204" pitchFamily="34" charset="0"/>
              <a:ea typeface="Calibri" panose="020F0502020204030204" pitchFamily="34" charset="0"/>
            </a:endParaRPr>
          </a:p>
          <a:p>
            <a:r>
              <a:rPr lang="en-GB" sz="2200" dirty="0">
                <a:effectLst/>
                <a:latin typeface="Calibri" panose="020F0502020204030204" pitchFamily="34" charset="0"/>
                <a:ea typeface="Calibri" panose="020F0502020204030204" pitchFamily="34" charset="0"/>
                <a:cs typeface="Calibri" panose="020F0502020204030204" pitchFamily="34" charset="0"/>
              </a:rPr>
              <a:t>Use our local ‘case studies’ to inform national campaigns</a:t>
            </a:r>
            <a:endParaRPr lang="en-GB" sz="2200" dirty="0">
              <a:effectLst/>
              <a:latin typeface="Calibri" panose="020F0502020204030204" pitchFamily="34" charset="0"/>
              <a:ea typeface="Calibri" panose="020F0502020204030204" pitchFamily="34" charset="0"/>
            </a:endParaRPr>
          </a:p>
          <a:p>
            <a:pPr marL="0" indent="0">
              <a:buNone/>
            </a:pPr>
            <a:endParaRPr lang="en-GB" sz="2400" dirty="0"/>
          </a:p>
        </p:txBody>
      </p:sp>
      <p:pic>
        <p:nvPicPr>
          <p:cNvPr id="5" name="Picture 4" descr="Map&#10;&#10;Description automatically generated with low confidence">
            <a:extLst>
              <a:ext uri="{FF2B5EF4-FFF2-40B4-BE49-F238E27FC236}">
                <a16:creationId xmlns:a16="http://schemas.microsoft.com/office/drawing/2014/main" id="{853470C2-321A-8B9D-F896-705A0FC82D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78658" y="501651"/>
            <a:ext cx="3711440" cy="5730782"/>
          </a:xfrm>
          <a:prstGeom prst="rect">
            <a:avLst/>
          </a:prstGeom>
        </p:spPr>
      </p:pic>
    </p:spTree>
    <p:extLst>
      <p:ext uri="{BB962C8B-B14F-4D97-AF65-F5344CB8AC3E}">
        <p14:creationId xmlns:p14="http://schemas.microsoft.com/office/powerpoint/2010/main" val="201862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9875-51D4-DF2D-9BB0-7E544C2F51D0}"/>
              </a:ext>
            </a:extLst>
          </p:cNvPr>
          <p:cNvSpPr>
            <a:spLocks noGrp="1"/>
          </p:cNvSpPr>
          <p:nvPr>
            <p:ph type="title"/>
          </p:nvPr>
        </p:nvSpPr>
        <p:spPr>
          <a:xfrm>
            <a:off x="184150" y="365125"/>
            <a:ext cx="11169650" cy="1325563"/>
          </a:xfrm>
        </p:spPr>
        <p:txBody>
          <a:bodyPr>
            <a:normAutofit/>
          </a:bodyPr>
          <a:lstStyle/>
          <a:p>
            <a:r>
              <a:rPr lang="en-GB" sz="3600" b="1" dirty="0">
                <a:effectLst/>
                <a:latin typeface="Calibri" panose="020F0502020204030204" pitchFamily="34" charset="0"/>
                <a:ea typeface="Calibri" panose="020F0502020204030204" pitchFamily="34" charset="0"/>
                <a:cs typeface="Calibri" panose="020F0502020204030204" pitchFamily="34" charset="0"/>
              </a:rPr>
              <a:t>2023 Plans: BUDGET</a:t>
            </a:r>
          </a:p>
        </p:txBody>
      </p:sp>
      <p:sp>
        <p:nvSpPr>
          <p:cNvPr id="3" name="Content Placeholder 2">
            <a:extLst>
              <a:ext uri="{FF2B5EF4-FFF2-40B4-BE49-F238E27FC236}">
                <a16:creationId xmlns:a16="http://schemas.microsoft.com/office/drawing/2014/main" id="{6CA631ED-1C31-2655-BA09-1E27E03974CC}"/>
              </a:ext>
            </a:extLst>
          </p:cNvPr>
          <p:cNvSpPr>
            <a:spLocks noGrp="1"/>
          </p:cNvSpPr>
          <p:nvPr>
            <p:ph idx="1"/>
          </p:nvPr>
        </p:nvSpPr>
        <p:spPr>
          <a:xfrm>
            <a:off x="336550" y="1485900"/>
            <a:ext cx="7791450" cy="5372100"/>
          </a:xfrm>
        </p:spPr>
        <p:txBody>
          <a:bodyPr>
            <a:normAutofit fontScale="25000" lnSpcReduction="20000"/>
          </a:bodyPr>
          <a:lstStyle/>
          <a:p>
            <a:endParaRPr lang="en-GB" sz="4800" b="1" dirty="0">
              <a:latin typeface="Calibri" panose="020F0502020204030204" pitchFamily="34" charset="0"/>
              <a:cs typeface="Calibri" panose="020F0502020204030204" pitchFamily="34" charset="0"/>
            </a:endParaRPr>
          </a:p>
          <a:p>
            <a:r>
              <a:rPr lang="en-GB" sz="6400" b="1" dirty="0">
                <a:cs typeface="Calibri" panose="020F0502020204030204" pitchFamily="34" charset="0"/>
              </a:rPr>
              <a:t>Programme co-ordination </a:t>
            </a:r>
            <a:r>
              <a:rPr lang="en-GB" sz="6400" dirty="0">
                <a:cs typeface="Calibri" panose="020F0502020204030204" pitchFamily="34" charset="0"/>
              </a:rPr>
              <a:t>– inc. volunteer support, newsletters, social media, PR, meetings, training, events, room hire, printing, refreshments, equipment</a:t>
            </a:r>
          </a:p>
          <a:p>
            <a:r>
              <a:rPr lang="en-GB" sz="6400" b="1" dirty="0">
                <a:cs typeface="Calibri" panose="020F0502020204030204" pitchFamily="34" charset="0"/>
              </a:rPr>
              <a:t>Practical citizen science projects / volunteer activities </a:t>
            </a:r>
            <a:r>
              <a:rPr lang="en-GB" sz="6400" dirty="0">
                <a:cs typeface="Calibri" panose="020F0502020204030204" pitchFamily="34" charset="0"/>
              </a:rPr>
              <a:t>– inc.  </a:t>
            </a:r>
            <a:r>
              <a:rPr lang="en-GB" sz="6400" dirty="0" err="1">
                <a:cs typeface="Calibri" panose="020F0502020204030204" pitchFamily="34" charset="0"/>
              </a:rPr>
              <a:t>FreshWaterWatch</a:t>
            </a:r>
            <a:r>
              <a:rPr lang="en-GB" sz="6400" dirty="0">
                <a:cs typeface="Calibri" panose="020F0502020204030204" pitchFamily="34" charset="0"/>
              </a:rPr>
              <a:t>, South Cumbria Rivers Trust and the Freshwater Biological Association conservation work; clean-up days with partners </a:t>
            </a:r>
            <a:endParaRPr lang="en-GB" sz="4800" dirty="0">
              <a:cs typeface="Calibri" panose="020F0502020204030204" pitchFamily="34" charset="0"/>
            </a:endParaRPr>
          </a:p>
          <a:p>
            <a:r>
              <a:rPr lang="en-GB" sz="6400" b="1" dirty="0">
                <a:cs typeface="Calibri" panose="020F0502020204030204" pitchFamily="34" charset="0"/>
              </a:rPr>
              <a:t>Genetic testing </a:t>
            </a:r>
            <a:r>
              <a:rPr lang="en-GB" sz="6400" dirty="0">
                <a:cs typeface="Calibri" panose="020F0502020204030204" pitchFamily="34" charset="0"/>
              </a:rPr>
              <a:t>–</a:t>
            </a:r>
            <a:r>
              <a:rPr lang="en-GB" sz="6400" b="1" dirty="0">
                <a:cs typeface="Calibri" panose="020F0502020204030204" pitchFamily="34" charset="0"/>
              </a:rPr>
              <a:t> </a:t>
            </a:r>
            <a:r>
              <a:rPr lang="en-GB" sz="6400" dirty="0">
                <a:cs typeface="Calibri" panose="020F0502020204030204" pitchFamily="34" charset="0"/>
              </a:rPr>
              <a:t>in collaboration with the University of Lancaster</a:t>
            </a:r>
            <a:endParaRPr lang="en-GB" sz="4800" dirty="0">
              <a:cs typeface="Calibri" panose="020F0502020204030204" pitchFamily="34" charset="0"/>
            </a:endParaRPr>
          </a:p>
          <a:p>
            <a:r>
              <a:rPr lang="en-GB" sz="6400" b="1" dirty="0">
                <a:cs typeface="Calibri" panose="020F0502020204030204" pitchFamily="34" charset="0"/>
              </a:rPr>
              <a:t>Partnership working and campaigning – </a:t>
            </a:r>
            <a:r>
              <a:rPr lang="en-GB" sz="6400" dirty="0">
                <a:cs typeface="Calibri" panose="020F0502020204030204" pitchFamily="34" charset="0"/>
              </a:rPr>
              <a:t>Local &amp; national networking, information sharing, stakeholder engagement</a:t>
            </a:r>
            <a:endParaRPr lang="en-GB" sz="4800" dirty="0">
              <a:cs typeface="Calibri" panose="020F0502020204030204" pitchFamily="34" charset="0"/>
            </a:endParaRPr>
          </a:p>
          <a:p>
            <a:r>
              <a:rPr lang="en-GB" sz="6400" b="1" dirty="0">
                <a:cs typeface="Calibri" panose="020F0502020204030204" pitchFamily="34" charset="0"/>
              </a:rPr>
              <a:t>We may be launching a </a:t>
            </a:r>
            <a:r>
              <a:rPr lang="en-GB" sz="6400" b="1" dirty="0" err="1">
                <a:cs typeface="Calibri" panose="020F0502020204030204" pitchFamily="34" charset="0"/>
              </a:rPr>
              <a:t>crowdfunder</a:t>
            </a:r>
            <a:r>
              <a:rPr lang="en-GB" sz="6400" b="1" dirty="0">
                <a:cs typeface="Calibri" panose="020F0502020204030204" pitchFamily="34" charset="0"/>
              </a:rPr>
              <a:t>, and are currently approaching foundations &amp; partners for contributions with a publicity leaflet including details of how to donate</a:t>
            </a:r>
            <a:endParaRPr lang="en-GB" sz="4800" b="1" dirty="0">
              <a:cs typeface="Calibri" panose="020F0502020204030204" pitchFamily="34" charset="0"/>
            </a:endParaRPr>
          </a:p>
          <a:p>
            <a:r>
              <a:rPr lang="en-GB" sz="6400" b="1" dirty="0">
                <a:cs typeface="Calibri" panose="020F0502020204030204" pitchFamily="34" charset="0"/>
              </a:rPr>
              <a:t>Funds received so far for 2023:</a:t>
            </a:r>
          </a:p>
          <a:p>
            <a:pPr marL="0" indent="0">
              <a:buNone/>
            </a:pPr>
            <a:endParaRPr lang="en-GB" sz="6400" b="1" dirty="0">
              <a:cs typeface="Calibri" panose="020F0502020204030204" pitchFamily="34" charset="0"/>
            </a:endParaRPr>
          </a:p>
          <a:p>
            <a:pPr lvl="1"/>
            <a:r>
              <a:rPr lang="en-GB" sz="6400" b="1" dirty="0">
                <a:solidFill>
                  <a:srgbClr val="000000"/>
                </a:solidFill>
                <a:effectLst/>
                <a:cs typeface="Calibri" panose="020F0502020204030204" pitchFamily="34" charset="0"/>
              </a:rPr>
              <a:t>£4,195.79 </a:t>
            </a:r>
            <a:r>
              <a:rPr lang="en-GB" sz="6400" dirty="0">
                <a:solidFill>
                  <a:srgbClr val="000000"/>
                </a:solidFill>
                <a:effectLst/>
                <a:cs typeface="Calibri" panose="020F0502020204030204" pitchFamily="34" charset="0"/>
              </a:rPr>
              <a:t>from South Lakeland District Council, Staveley with Ings Parish Council, Burneside Parish Council, Community Lottery via SENS, plus carry forward from 2022</a:t>
            </a:r>
            <a:endParaRPr lang="en-GB" sz="6400" dirty="0">
              <a:effectLst/>
              <a:cs typeface="Calibri" panose="020F0502020204030204" pitchFamily="34" charset="0"/>
            </a:endParaRPr>
          </a:p>
          <a:p>
            <a:pPr lvl="1"/>
            <a:r>
              <a:rPr lang="en-GB" sz="6400" dirty="0">
                <a:solidFill>
                  <a:srgbClr val="000000"/>
                </a:solidFill>
                <a:effectLst/>
                <a:cs typeface="Calibri" panose="020F0502020204030204" pitchFamily="34" charset="0"/>
              </a:rPr>
              <a:t>Applications outstanding include: </a:t>
            </a:r>
          </a:p>
          <a:p>
            <a:pPr marL="838200"/>
            <a:r>
              <a:rPr lang="en-GB" sz="6400" dirty="0">
                <a:solidFill>
                  <a:srgbClr val="000000"/>
                </a:solidFill>
                <a:effectLst/>
                <a:cs typeface="Calibri" panose="020F0502020204030204" pitchFamily="34" charset="0"/>
              </a:rPr>
              <a:t>Burneside Community Energy - tbc £500 </a:t>
            </a:r>
          </a:p>
          <a:p>
            <a:pPr marL="838200"/>
            <a:r>
              <a:rPr lang="en-GB" sz="6400" dirty="0">
                <a:solidFill>
                  <a:srgbClr val="000000"/>
                </a:solidFill>
                <a:effectLst/>
                <a:cs typeface="Calibri" panose="020F0502020204030204" pitchFamily="34" charset="0"/>
              </a:rPr>
              <a:t>Patagonia - tbc application made for £6,000 for genetic testing (will know by May) </a:t>
            </a:r>
          </a:p>
          <a:p>
            <a:pPr lvl="1"/>
            <a:r>
              <a:rPr lang="en-GB" sz="6400" dirty="0">
                <a:solidFill>
                  <a:srgbClr val="000000"/>
                </a:solidFill>
                <a:cs typeface="Calibri" panose="020F0502020204030204" pitchFamily="34" charset="0"/>
              </a:rPr>
              <a:t>Applications to be made to other organisations including </a:t>
            </a:r>
            <a:r>
              <a:rPr lang="en-GB" sz="6400" dirty="0" err="1">
                <a:solidFill>
                  <a:srgbClr val="000000"/>
                </a:solidFill>
                <a:cs typeface="Calibri" panose="020F0502020204030204" pitchFamily="34" charset="0"/>
              </a:rPr>
              <a:t>CAfS</a:t>
            </a:r>
            <a:r>
              <a:rPr lang="en-GB" sz="6400" dirty="0">
                <a:solidFill>
                  <a:srgbClr val="000000"/>
                </a:solidFill>
                <a:cs typeface="Calibri" panose="020F0502020204030204" pitchFamily="34" charset="0"/>
              </a:rPr>
              <a:t> and the Lake District Foundation </a:t>
            </a:r>
            <a:endParaRPr lang="en-GB" sz="6400" dirty="0">
              <a:solidFill>
                <a:srgbClr val="000000"/>
              </a:solidFill>
              <a:effectLst/>
              <a:cs typeface="Calibri" panose="020F0502020204030204" pitchFamily="34" charset="0"/>
            </a:endParaRPr>
          </a:p>
          <a:p>
            <a:pPr lvl="1"/>
            <a:endParaRPr lang="en-GB" sz="4800" dirty="0">
              <a:effectLst/>
              <a:cs typeface="Calibri" panose="020F0502020204030204" pitchFamily="34" charset="0"/>
            </a:endParaRPr>
          </a:p>
          <a:p>
            <a:pPr marL="838200"/>
            <a:endParaRPr lang="en-GB" sz="2000" dirty="0">
              <a:solidFill>
                <a:srgbClr val="000000"/>
              </a:solidFill>
              <a:latin typeface="Calibri" panose="020F0502020204030204" pitchFamily="34" charset="0"/>
              <a:cs typeface="Calibri" panose="020F0502020204030204" pitchFamily="34" charset="0"/>
            </a:endParaRPr>
          </a:p>
        </p:txBody>
      </p:sp>
      <p:pic>
        <p:nvPicPr>
          <p:cNvPr id="6" name="Picture 5" descr="A picture containing outdoor, tree, rock, nature&#10;&#10;Description automatically generated">
            <a:extLst>
              <a:ext uri="{FF2B5EF4-FFF2-40B4-BE49-F238E27FC236}">
                <a16:creationId xmlns:a16="http://schemas.microsoft.com/office/drawing/2014/main" id="{9A99845E-9E41-CAEA-D6C7-5CFAC681BB2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50237" y="1622425"/>
            <a:ext cx="3605213" cy="4806950"/>
          </a:xfrm>
          <a:prstGeom prst="rect">
            <a:avLst/>
          </a:prstGeom>
        </p:spPr>
      </p:pic>
      <p:pic>
        <p:nvPicPr>
          <p:cNvPr id="7" name="Picture 6">
            <a:extLst>
              <a:ext uri="{FF2B5EF4-FFF2-40B4-BE49-F238E27FC236}">
                <a16:creationId xmlns:a16="http://schemas.microsoft.com/office/drawing/2014/main" id="{7F8AB8CE-CEBC-08A1-F24A-C99BED121F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15720" y="111513"/>
            <a:ext cx="3314700" cy="1374387"/>
          </a:xfrm>
          <a:prstGeom prst="rect">
            <a:avLst/>
          </a:prstGeom>
        </p:spPr>
      </p:pic>
    </p:spTree>
    <p:extLst>
      <p:ext uri="{BB962C8B-B14F-4D97-AF65-F5344CB8AC3E}">
        <p14:creationId xmlns:p14="http://schemas.microsoft.com/office/powerpoint/2010/main" val="331870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00A-7314-406D-AF30-B681E4A3D631}"/>
              </a:ext>
            </a:extLst>
          </p:cNvPr>
          <p:cNvSpPr>
            <a:spLocks noGrp="1"/>
          </p:cNvSpPr>
          <p:nvPr>
            <p:ph type="ctrTitle"/>
          </p:nvPr>
        </p:nvSpPr>
        <p:spPr>
          <a:xfrm>
            <a:off x="372979" y="1004637"/>
            <a:ext cx="7128709" cy="5329989"/>
          </a:xfrm>
        </p:spPr>
        <p:txBody>
          <a:bodyPr>
            <a:normAutofit/>
          </a:bodyPr>
          <a:lstStyle/>
          <a:p>
            <a:pPr algn="l"/>
            <a:br>
              <a:rPr lang="en-GB" sz="2700" b="1" dirty="0"/>
            </a:br>
            <a:br>
              <a:rPr lang="en-GB" sz="4000" b="1" dirty="0"/>
            </a:br>
            <a:br>
              <a:rPr lang="en-GB" dirty="0"/>
            </a:br>
            <a:r>
              <a:rPr lang="en-GB" dirty="0"/>
              <a:t> </a:t>
            </a:r>
          </a:p>
        </p:txBody>
      </p:sp>
      <p:pic>
        <p:nvPicPr>
          <p:cNvPr id="13" name="Picture 12" descr="A group of people outside&#10;&#10;Description automatically generated with medium confidence">
            <a:extLst>
              <a:ext uri="{FF2B5EF4-FFF2-40B4-BE49-F238E27FC236}">
                <a16:creationId xmlns:a16="http://schemas.microsoft.com/office/drawing/2014/main" id="{5D6A9794-3853-445D-A49E-99E59D2F409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5400000">
            <a:off x="7406514" y="1963411"/>
            <a:ext cx="5397972" cy="3709026"/>
          </a:xfrm>
          <a:prstGeom prst="rect">
            <a:avLst/>
          </a:prstGeom>
        </p:spPr>
      </p:pic>
      <p:pic>
        <p:nvPicPr>
          <p:cNvPr id="4" name="Picture 3">
            <a:extLst>
              <a:ext uri="{FF2B5EF4-FFF2-40B4-BE49-F238E27FC236}">
                <a16:creationId xmlns:a16="http://schemas.microsoft.com/office/drawing/2014/main" id="{5B94537B-40CD-4B0D-A81B-D3C861A9C9D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1895" y="-147166"/>
            <a:ext cx="3314700" cy="1374387"/>
          </a:xfrm>
          <a:prstGeom prst="rect">
            <a:avLst/>
          </a:prstGeom>
        </p:spPr>
      </p:pic>
      <p:sp>
        <p:nvSpPr>
          <p:cNvPr id="3" name="TextBox 2">
            <a:extLst>
              <a:ext uri="{FF2B5EF4-FFF2-40B4-BE49-F238E27FC236}">
                <a16:creationId xmlns:a16="http://schemas.microsoft.com/office/drawing/2014/main" id="{6525355F-29F9-4D2B-9C95-68F42DCF9DF4}"/>
              </a:ext>
            </a:extLst>
          </p:cNvPr>
          <p:cNvSpPr txBox="1"/>
          <p:nvPr/>
        </p:nvSpPr>
        <p:spPr>
          <a:xfrm>
            <a:off x="535405" y="1227221"/>
            <a:ext cx="6966283" cy="4154984"/>
          </a:xfrm>
          <a:prstGeom prst="rect">
            <a:avLst/>
          </a:prstGeom>
          <a:noFill/>
        </p:spPr>
        <p:txBody>
          <a:bodyPr wrap="square" rtlCol="0">
            <a:spAutoFit/>
          </a:bodyPr>
          <a:lstStyle/>
          <a:p>
            <a:r>
              <a:rPr lang="en-GB" sz="2400" b="1" dirty="0"/>
              <a:t>WHO WE ARE</a:t>
            </a:r>
          </a:p>
          <a:p>
            <a:endParaRPr lang="en-GB" sz="2400" b="1" dirty="0"/>
          </a:p>
          <a:p>
            <a:pPr marL="285750" indent="-285750">
              <a:buFont typeface="Arial" panose="020B0604020202020204" pitchFamily="34" charset="0"/>
              <a:buChar char="•"/>
            </a:pPr>
            <a:r>
              <a:rPr lang="en-GB" sz="2400" dirty="0">
                <a:effectLst/>
                <a:ea typeface="Calibri" panose="020F0502020204030204" pitchFamily="34" charset="0"/>
                <a:cs typeface="Calibri" panose="020F0502020204030204" pitchFamily="34" charset="0"/>
              </a:rPr>
              <a:t>A coalition of communities living along the River Kent, in Staveley, Burneside and Kendal. </a:t>
            </a:r>
          </a:p>
          <a:p>
            <a:endParaRPr lang="en-GB" sz="2400" dirty="0">
              <a:effectLs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ea typeface="Calibri" panose="020F0502020204030204" pitchFamily="34" charset="0"/>
                <a:cs typeface="Calibri" panose="020F0502020204030204" pitchFamily="34" charset="0"/>
              </a:rPr>
              <a:t>E</a:t>
            </a:r>
            <a:r>
              <a:rPr lang="en-GB" sz="2400" dirty="0">
                <a:effectLst/>
                <a:ea typeface="Calibri" panose="020F0502020204030204" pitchFamily="34" charset="0"/>
                <a:cs typeface="Calibri" panose="020F0502020204030204" pitchFamily="34" charset="0"/>
              </a:rPr>
              <a:t>stablished in Autumn 2021. </a:t>
            </a:r>
            <a:endParaRPr lang="en-GB" sz="2400" dirty="0">
              <a:effectLst/>
              <a:ea typeface="Calibri" panose="020F0502020204030204" pitchFamily="34" charset="0"/>
              <a:cs typeface="Arial" panose="020B0604020202020204" pitchFamily="34" charset="0"/>
            </a:endParaRPr>
          </a:p>
          <a:p>
            <a:r>
              <a:rPr lang="en-GB" sz="2400" dirty="0">
                <a:effectLst/>
                <a:ea typeface="Calibri" panose="020F0502020204030204" pitchFamily="34" charset="0"/>
                <a:cs typeface="Calibri" panose="020F0502020204030204" pitchFamily="34" charset="0"/>
              </a:rPr>
              <a:t> </a:t>
            </a:r>
            <a:endParaRPr lang="en-GB" sz="2400" dirty="0">
              <a:effectLst/>
              <a:ea typeface="Calibri" panose="020F0502020204030204" pitchFamily="34" charset="0"/>
              <a:cs typeface="Arial" panose="020B0604020202020204" pitchFamily="34" charset="0"/>
            </a:endParaRPr>
          </a:p>
          <a:p>
            <a:r>
              <a:rPr lang="en-GB" sz="2400" b="1" dirty="0">
                <a:effectLst/>
                <a:ea typeface="Calibri" panose="020F0502020204030204" pitchFamily="34" charset="0"/>
                <a:cs typeface="Calibri" panose="020F0502020204030204" pitchFamily="34" charset="0"/>
              </a:rPr>
              <a:t>WHAT WE WANT TO DO </a:t>
            </a:r>
          </a:p>
          <a:p>
            <a:endParaRPr lang="en-GB" sz="2400" dirty="0">
              <a:effectLst/>
              <a:ea typeface="Calibri" panose="020F0502020204030204" pitchFamily="34" charset="0"/>
              <a:cs typeface="Arial" panose="020B0604020202020204" pitchFamily="34" charset="0"/>
            </a:endParaRPr>
          </a:p>
          <a:p>
            <a:r>
              <a:rPr lang="en-GB" sz="2400" dirty="0">
                <a:effectLst/>
                <a:ea typeface="Calibri" panose="020F0502020204030204" pitchFamily="34" charset="0"/>
                <a:cs typeface="Calibri" panose="020F0502020204030204" pitchFamily="34" charset="0"/>
              </a:rPr>
              <a:t>To keep the River Kent clean for water-based recreation and to protect ecology and wildlife.</a:t>
            </a:r>
            <a:endParaRPr lang="en-GB" sz="2400" b="1" dirty="0"/>
          </a:p>
        </p:txBody>
      </p:sp>
    </p:spTree>
    <p:extLst>
      <p:ext uri="{BB962C8B-B14F-4D97-AF65-F5344CB8AC3E}">
        <p14:creationId xmlns:p14="http://schemas.microsoft.com/office/powerpoint/2010/main" val="58807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00A-7314-406D-AF30-B681E4A3D631}"/>
              </a:ext>
            </a:extLst>
          </p:cNvPr>
          <p:cNvSpPr>
            <a:spLocks noGrp="1"/>
          </p:cNvSpPr>
          <p:nvPr>
            <p:ph type="ctrTitle"/>
          </p:nvPr>
        </p:nvSpPr>
        <p:spPr>
          <a:xfrm>
            <a:off x="372979" y="1004637"/>
            <a:ext cx="7128709" cy="5329989"/>
          </a:xfrm>
        </p:spPr>
        <p:txBody>
          <a:bodyPr>
            <a:normAutofit/>
          </a:bodyPr>
          <a:lstStyle/>
          <a:p>
            <a:pPr algn="l"/>
            <a:br>
              <a:rPr lang="en-GB" sz="2700" b="1" dirty="0"/>
            </a:br>
            <a:br>
              <a:rPr lang="en-GB" sz="4000" b="1" dirty="0"/>
            </a:br>
            <a:br>
              <a:rPr lang="en-GB" dirty="0"/>
            </a:br>
            <a:r>
              <a:rPr lang="en-GB" dirty="0"/>
              <a:t> </a:t>
            </a:r>
          </a:p>
        </p:txBody>
      </p:sp>
      <p:pic>
        <p:nvPicPr>
          <p:cNvPr id="4" name="Picture 3">
            <a:extLst>
              <a:ext uri="{FF2B5EF4-FFF2-40B4-BE49-F238E27FC236}">
                <a16:creationId xmlns:a16="http://schemas.microsoft.com/office/drawing/2014/main" id="{5B94537B-40CD-4B0D-A81B-D3C861A9C9D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49105" y="-249748"/>
            <a:ext cx="3314700" cy="1374387"/>
          </a:xfrm>
          <a:prstGeom prst="rect">
            <a:avLst/>
          </a:prstGeom>
        </p:spPr>
      </p:pic>
      <p:sp>
        <p:nvSpPr>
          <p:cNvPr id="3" name="TextBox 2">
            <a:extLst>
              <a:ext uri="{FF2B5EF4-FFF2-40B4-BE49-F238E27FC236}">
                <a16:creationId xmlns:a16="http://schemas.microsoft.com/office/drawing/2014/main" id="{6525355F-29F9-4D2B-9C95-68F42DCF9DF4}"/>
              </a:ext>
            </a:extLst>
          </p:cNvPr>
          <p:cNvSpPr txBox="1"/>
          <p:nvPr/>
        </p:nvSpPr>
        <p:spPr>
          <a:xfrm>
            <a:off x="281143" y="247449"/>
            <a:ext cx="7505700" cy="6247864"/>
          </a:xfrm>
          <a:prstGeom prst="rect">
            <a:avLst/>
          </a:prstGeom>
          <a:noFill/>
        </p:spPr>
        <p:txBody>
          <a:bodyPr wrap="square" rtlCol="0">
            <a:spAutoFit/>
          </a:bodyPr>
          <a:lstStyle/>
          <a:p>
            <a:r>
              <a:rPr lang="en-GB" sz="1800" dirty="0">
                <a:effectLst/>
                <a:ea typeface="Calibri" panose="020F0502020204030204" pitchFamily="34" charset="0"/>
                <a:cs typeface="Calibri" panose="020F0502020204030204" pitchFamily="34" charset="0"/>
              </a:rPr>
              <a:t> </a:t>
            </a:r>
            <a:r>
              <a:rPr lang="en-GB" sz="3200" b="1" dirty="0">
                <a:effectLst/>
                <a:ea typeface="Calibri" panose="020F0502020204030204" pitchFamily="34" charset="0"/>
                <a:cs typeface="Calibri" panose="020F0502020204030204" pitchFamily="34" charset="0"/>
              </a:rPr>
              <a:t>OUR OBJECTIVES</a:t>
            </a:r>
          </a:p>
          <a:p>
            <a:endParaRPr lang="en-GB" sz="2000" b="1" dirty="0">
              <a:ea typeface="Calibri" panose="020F0502020204030204" pitchFamily="34" charset="0"/>
              <a:cs typeface="Calibri" panose="020F0502020204030204" pitchFamily="34" charset="0"/>
            </a:endParaRPr>
          </a:p>
          <a:p>
            <a:endParaRPr lang="en-GB" sz="2000" b="1" dirty="0">
              <a:effectLst/>
              <a:ea typeface="Calibri" panose="020F0502020204030204" pitchFamily="34" charset="0"/>
              <a:cs typeface="Calibri" panose="020F0502020204030204" pitchFamily="34" charset="0"/>
            </a:endParaRPr>
          </a:p>
          <a:p>
            <a:endParaRPr lang="en-GB" sz="2000" dirty="0">
              <a:effectLst/>
              <a:ea typeface="Calibri" panose="020F0502020204030204" pitchFamily="34" charset="0"/>
              <a:cs typeface="Arial" panose="020B0604020202020204" pitchFamily="34" charset="0"/>
            </a:endParaRPr>
          </a:p>
          <a:p>
            <a:pPr marL="342900" lvl="0" indent="-342900">
              <a:buAutoNum type="arabicPeriod"/>
            </a:pPr>
            <a:r>
              <a:rPr lang="en-GB" sz="2000" dirty="0">
                <a:effectLst/>
                <a:ea typeface="Calibri" panose="020F0502020204030204" pitchFamily="34" charset="0"/>
                <a:cs typeface="Calibri" panose="020F0502020204030204" pitchFamily="34" charset="0"/>
              </a:rPr>
              <a:t>Reduce the amount of effluent discharged into the River Kent from a variety of sources   </a:t>
            </a:r>
          </a:p>
          <a:p>
            <a:pPr lvl="0"/>
            <a:endParaRPr lang="en-GB" sz="2000" dirty="0">
              <a:effectLst/>
              <a:ea typeface="Calibri" panose="020F0502020204030204" pitchFamily="34" charset="0"/>
              <a:cs typeface="Arial" panose="020B0604020202020204" pitchFamily="34" charset="0"/>
            </a:endParaRPr>
          </a:p>
          <a:p>
            <a:pPr lvl="0"/>
            <a:r>
              <a:rPr lang="en-GB" sz="2000" dirty="0">
                <a:effectLst/>
                <a:ea typeface="Calibri" panose="020F0502020204030204" pitchFamily="34" charset="0"/>
                <a:cs typeface="Calibri" panose="020F0502020204030204" pitchFamily="34" charset="0"/>
              </a:rPr>
              <a:t>2.  Ensure that wastewater treatment facilities meet: </a:t>
            </a:r>
            <a:endParaRPr lang="en-GB" sz="2000" dirty="0">
              <a:effectLst/>
              <a:ea typeface="Calibri" panose="020F0502020204030204" pitchFamily="34" charset="0"/>
              <a:cs typeface="Arial" panose="020B0604020202020204" pitchFamily="34" charset="0"/>
            </a:endParaRPr>
          </a:p>
          <a:p>
            <a:pPr marL="800100" lvl="1" indent="-342900">
              <a:buFont typeface="Symbol" panose="05050102010706020507" pitchFamily="18" charset="2"/>
              <a:buChar char=""/>
            </a:pPr>
            <a:r>
              <a:rPr lang="en-GB" sz="2000" dirty="0">
                <a:effectLst/>
                <a:ea typeface="Calibri" panose="020F0502020204030204" pitchFamily="34" charset="0"/>
                <a:cs typeface="Calibri" panose="020F0502020204030204" pitchFamily="34" charset="0"/>
              </a:rPr>
              <a:t>current needs</a:t>
            </a:r>
            <a:endParaRPr lang="en-GB" sz="2000" dirty="0">
              <a:effectLst/>
              <a:ea typeface="Calibri" panose="020F0502020204030204" pitchFamily="34" charset="0"/>
              <a:cs typeface="Arial" panose="020B0604020202020204" pitchFamily="34" charset="0"/>
            </a:endParaRPr>
          </a:p>
          <a:p>
            <a:pPr marL="800100" lvl="1" indent="-342900">
              <a:buFont typeface="Symbol" panose="05050102010706020507" pitchFamily="18" charset="2"/>
              <a:buChar char=""/>
            </a:pPr>
            <a:r>
              <a:rPr lang="en-GB" sz="2000" dirty="0">
                <a:effectLst/>
                <a:ea typeface="Calibri" panose="020F0502020204030204" pitchFamily="34" charset="0"/>
                <a:cs typeface="Calibri" panose="020F0502020204030204" pitchFamily="34" charset="0"/>
              </a:rPr>
              <a:t>the needs of new housing development</a:t>
            </a:r>
            <a:endParaRPr lang="en-GB" sz="2000" dirty="0">
              <a:effectLst/>
              <a:ea typeface="Calibri" panose="020F0502020204030204" pitchFamily="34" charset="0"/>
              <a:cs typeface="Arial" panose="020B0604020202020204" pitchFamily="34" charset="0"/>
            </a:endParaRPr>
          </a:p>
          <a:p>
            <a:pPr marL="800100" lvl="1" indent="-342900">
              <a:buFont typeface="Symbol" panose="05050102010706020507" pitchFamily="18" charset="2"/>
              <a:buChar char=""/>
            </a:pPr>
            <a:r>
              <a:rPr lang="en-GB" sz="2000" dirty="0">
                <a:effectLst/>
                <a:ea typeface="Calibri" panose="020F0502020204030204" pitchFamily="34" charset="0"/>
                <a:cs typeface="Calibri" panose="020F0502020204030204" pitchFamily="34" charset="0"/>
              </a:rPr>
              <a:t>the additional pressures which will result from climate change</a:t>
            </a:r>
            <a:endParaRPr lang="en-GB" sz="2000" dirty="0">
              <a:effectLst/>
              <a:ea typeface="Calibri" panose="020F0502020204030204" pitchFamily="34" charset="0"/>
              <a:cs typeface="Arial" panose="020B0604020202020204" pitchFamily="34" charset="0"/>
            </a:endParaRPr>
          </a:p>
          <a:p>
            <a:pPr lvl="1"/>
            <a:r>
              <a:rPr lang="en-GB" sz="2000" dirty="0">
                <a:effectLst/>
                <a:ea typeface="Calibri" panose="020F0502020204030204" pitchFamily="34" charset="0"/>
                <a:cs typeface="Calibri" panose="020F0502020204030204" pitchFamily="34" charset="0"/>
              </a:rPr>
              <a:t> </a:t>
            </a:r>
            <a:endParaRPr lang="en-GB" sz="2000" dirty="0">
              <a:effectLst/>
              <a:ea typeface="Calibri" panose="020F0502020204030204" pitchFamily="34" charset="0"/>
              <a:cs typeface="Arial" panose="020B0604020202020204" pitchFamily="34" charset="0"/>
            </a:endParaRPr>
          </a:p>
          <a:p>
            <a:pPr lvl="0"/>
            <a:r>
              <a:rPr lang="en-GB" sz="2000" dirty="0">
                <a:effectLst/>
                <a:ea typeface="Calibri" panose="020F0502020204030204" pitchFamily="34" charset="0"/>
                <a:cs typeface="Calibri" panose="020F0502020204030204" pitchFamily="34" charset="0"/>
              </a:rPr>
              <a:t>3. Work with people and organisations who use the river </a:t>
            </a:r>
          </a:p>
          <a:p>
            <a:pPr lvl="0"/>
            <a:endParaRPr lang="en-GB" sz="2000" dirty="0">
              <a:effectLst/>
              <a:ea typeface="Calibri" panose="020F0502020204030204" pitchFamily="34" charset="0"/>
              <a:cs typeface="Arial" panose="020B0604020202020204" pitchFamily="34" charset="0"/>
            </a:endParaRPr>
          </a:p>
          <a:p>
            <a:pPr lvl="0"/>
            <a:r>
              <a:rPr lang="en-GB" sz="2000" dirty="0">
                <a:ea typeface="Calibri" panose="020F0502020204030204" pitchFamily="34" charset="0"/>
                <a:cs typeface="Arial" panose="020B0604020202020204" pitchFamily="34" charset="0"/>
              </a:rPr>
              <a:t>4. </a:t>
            </a:r>
            <a:r>
              <a:rPr lang="en-GB" sz="2000" dirty="0">
                <a:effectLst/>
                <a:ea typeface="Calibri" panose="020F0502020204030204" pitchFamily="34" charset="0"/>
                <a:cs typeface="Calibri" panose="020F0502020204030204" pitchFamily="34" charset="0"/>
              </a:rPr>
              <a:t>Work with local councils, organisations and potential funders</a:t>
            </a:r>
            <a:endParaRPr lang="en-GB" sz="2000" dirty="0">
              <a:ea typeface="Calibri" panose="020F0502020204030204" pitchFamily="34" charset="0"/>
              <a:cs typeface="Arial" panose="020B0604020202020204" pitchFamily="34" charset="0"/>
            </a:endParaRPr>
          </a:p>
          <a:p>
            <a:pPr lvl="0"/>
            <a:endParaRPr lang="en-GB" sz="2000" dirty="0">
              <a:effectLst/>
              <a:ea typeface="Calibri" panose="020F0502020204030204" pitchFamily="34" charset="0"/>
              <a:cs typeface="Arial" panose="020B0604020202020204" pitchFamily="34" charset="0"/>
            </a:endParaRPr>
          </a:p>
          <a:p>
            <a:pPr lvl="0"/>
            <a:r>
              <a:rPr lang="en-GB" sz="2000" dirty="0">
                <a:ea typeface="Calibri" panose="020F0502020204030204" pitchFamily="34" charset="0"/>
                <a:cs typeface="Arial" panose="020B0604020202020204" pitchFamily="34" charset="0"/>
              </a:rPr>
              <a:t>5. </a:t>
            </a:r>
            <a:r>
              <a:rPr lang="en-GB" sz="2000" dirty="0">
                <a:ea typeface="Calibri" panose="020F0502020204030204" pitchFamily="34" charset="0"/>
                <a:cs typeface="Calibri" panose="020F0502020204030204" pitchFamily="34" charset="0"/>
              </a:rPr>
              <a:t>P</a:t>
            </a:r>
            <a:r>
              <a:rPr lang="en-GB" sz="2000" dirty="0">
                <a:effectLst/>
                <a:ea typeface="Calibri" panose="020F0502020204030204" pitchFamily="34" charset="0"/>
                <a:cs typeface="Calibri" panose="020F0502020204030204" pitchFamily="34" charset="0"/>
              </a:rPr>
              <a:t>rotect the ecology and wildlife of the River Kent </a:t>
            </a:r>
            <a:endParaRPr lang="en-GB" sz="2000" b="1" dirty="0"/>
          </a:p>
          <a:p>
            <a:endParaRPr lang="en-GB" sz="2400" b="1" dirty="0"/>
          </a:p>
          <a:p>
            <a:r>
              <a:rPr lang="en-GB" sz="2400" b="1" dirty="0"/>
              <a:t> </a:t>
            </a:r>
          </a:p>
        </p:txBody>
      </p:sp>
      <p:pic>
        <p:nvPicPr>
          <p:cNvPr id="6" name="Picture 5" descr="A grassy hill with a body of water in front of it&#10;&#10;Description automatically generated with low confidence">
            <a:extLst>
              <a:ext uri="{FF2B5EF4-FFF2-40B4-BE49-F238E27FC236}">
                <a16:creationId xmlns:a16="http://schemas.microsoft.com/office/drawing/2014/main" id="{E0DDC243-E1A3-487F-9BF0-B431BCF478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63075" y="1124639"/>
            <a:ext cx="3647782" cy="5471673"/>
          </a:xfrm>
          <a:prstGeom prst="rect">
            <a:avLst/>
          </a:prstGeom>
        </p:spPr>
      </p:pic>
    </p:spTree>
    <p:extLst>
      <p:ext uri="{BB962C8B-B14F-4D97-AF65-F5344CB8AC3E}">
        <p14:creationId xmlns:p14="http://schemas.microsoft.com/office/powerpoint/2010/main" val="277218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00A-7314-406D-AF30-B681E4A3D631}"/>
              </a:ext>
            </a:extLst>
          </p:cNvPr>
          <p:cNvSpPr>
            <a:spLocks noGrp="1"/>
          </p:cNvSpPr>
          <p:nvPr>
            <p:ph type="ctrTitle"/>
          </p:nvPr>
        </p:nvSpPr>
        <p:spPr>
          <a:xfrm>
            <a:off x="372979" y="1004637"/>
            <a:ext cx="7128709" cy="5329989"/>
          </a:xfrm>
        </p:spPr>
        <p:txBody>
          <a:bodyPr>
            <a:normAutofit/>
          </a:bodyPr>
          <a:lstStyle/>
          <a:p>
            <a:pPr algn="l"/>
            <a:br>
              <a:rPr lang="en-GB" sz="2700" b="1" dirty="0"/>
            </a:br>
            <a:br>
              <a:rPr lang="en-GB" sz="4000" b="1" dirty="0"/>
            </a:br>
            <a:br>
              <a:rPr lang="en-GB" dirty="0"/>
            </a:br>
            <a:r>
              <a:rPr lang="en-GB" dirty="0"/>
              <a:t> </a:t>
            </a:r>
          </a:p>
        </p:txBody>
      </p:sp>
      <p:pic>
        <p:nvPicPr>
          <p:cNvPr id="4" name="Picture 3">
            <a:extLst>
              <a:ext uri="{FF2B5EF4-FFF2-40B4-BE49-F238E27FC236}">
                <a16:creationId xmlns:a16="http://schemas.microsoft.com/office/drawing/2014/main" id="{5B94537B-40CD-4B0D-A81B-D3C861A9C9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44574" y="0"/>
            <a:ext cx="3314700" cy="1374387"/>
          </a:xfrm>
          <a:prstGeom prst="rect">
            <a:avLst/>
          </a:prstGeom>
        </p:spPr>
      </p:pic>
      <p:sp>
        <p:nvSpPr>
          <p:cNvPr id="3" name="TextBox 2">
            <a:extLst>
              <a:ext uri="{FF2B5EF4-FFF2-40B4-BE49-F238E27FC236}">
                <a16:creationId xmlns:a16="http://schemas.microsoft.com/office/drawing/2014/main" id="{6525355F-29F9-4D2B-9C95-68F42DCF9DF4}"/>
              </a:ext>
            </a:extLst>
          </p:cNvPr>
          <p:cNvSpPr txBox="1"/>
          <p:nvPr/>
        </p:nvSpPr>
        <p:spPr>
          <a:xfrm>
            <a:off x="151390" y="387560"/>
            <a:ext cx="8393183" cy="6432530"/>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2800" b="1" dirty="0">
                <a:latin typeface="Calibri" panose="020F0502020204030204" pitchFamily="34" charset="0"/>
                <a:ea typeface="Calibri" panose="020F0502020204030204" pitchFamily="34" charset="0"/>
                <a:cs typeface="Calibri" panose="020F0502020204030204" pitchFamily="34" charset="0"/>
              </a:rPr>
              <a:t>2022 – BUILDING THE CAMPAIGN</a:t>
            </a:r>
          </a:p>
          <a:p>
            <a:pPr lvl="0"/>
            <a:endParaRPr lang="en-GB" sz="24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Established CRKC Facebook page (</a:t>
            </a:r>
            <a:r>
              <a:rPr lang="en-GB" sz="2400" dirty="0">
                <a:solidFill>
                  <a:schemeClr val="accent1"/>
                </a:solidFill>
                <a:latin typeface="Calibri" panose="020F0502020204030204" pitchFamily="34" charset="0"/>
                <a:cs typeface="Calibri" panose="020F0502020204030204" pitchFamily="34" charset="0"/>
              </a:rPr>
              <a:t>@cleanriverkent) </a:t>
            </a:r>
            <a:r>
              <a:rPr lang="en-GB" sz="2400" dirty="0">
                <a:latin typeface="Calibri" panose="020F0502020204030204" pitchFamily="34" charset="0"/>
                <a:cs typeface="Calibri" panose="020F0502020204030204" pitchFamily="34" charset="0"/>
              </a:rPr>
              <a:t>&amp; created website </a:t>
            </a:r>
            <a:r>
              <a:rPr lang="en-GB" sz="2400" dirty="0">
                <a:latin typeface="Calibri" panose="020F0502020204030204" pitchFamily="34" charset="0"/>
                <a:cs typeface="Calibri" panose="020F0502020204030204" pitchFamily="34" charset="0"/>
                <a:hlinkClick r:id="rId4"/>
              </a:rPr>
              <a:t>http://www.sustainablestaveley.org.uk/clean-up-the-kent/</a:t>
            </a:r>
            <a:endParaRPr lang="en-GB" sz="24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Monthly newsletter, weekly updates, 2 Open Days &amp; a Training Day</a:t>
            </a:r>
          </a:p>
          <a:p>
            <a:pPr lvl="0"/>
            <a:r>
              <a:rPr lang="en-GB" sz="2400" dirty="0">
                <a:solidFill>
                  <a:schemeClr val="accent1"/>
                </a:solidFill>
                <a:latin typeface="Calibri" panose="020F0502020204030204" pitchFamily="34" charset="0"/>
                <a:cs typeface="Calibri" panose="020F0502020204030204" pitchFamily="34" charset="0"/>
              </a:rPr>
              <a:t>	</a:t>
            </a:r>
          </a:p>
          <a:p>
            <a:pPr marL="342900" lvl="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Produced a short introductory film (plus Crowdfunder film) </a:t>
            </a:r>
            <a:r>
              <a:rPr lang="en-GB" sz="2400" dirty="0">
                <a:latin typeface="Calibri" panose="020F0502020204030204" pitchFamily="34" charset="0"/>
                <a:cs typeface="Calibri" panose="020F0502020204030204" pitchFamily="34" charset="0"/>
                <a:hlinkClick r:id="rId4"/>
              </a:rPr>
              <a:t>https://www.youtube.com/watch?v=etumaHnGsnA</a:t>
            </a:r>
            <a:r>
              <a:rPr lang="en-GB" sz="2400" dirty="0">
                <a:latin typeface="Calibri" panose="020F0502020204030204" pitchFamily="34" charset="0"/>
                <a:cs typeface="Calibri" panose="020F0502020204030204" pitchFamily="34" charset="0"/>
              </a:rPr>
              <a:t> </a:t>
            </a:r>
          </a:p>
          <a:p>
            <a:pPr lvl="0"/>
            <a:endParaRPr lang="en-GB" sz="24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Created a film, declaring the Rights of the river Kent (</a:t>
            </a:r>
            <a:r>
              <a:rPr lang="en-GB" sz="2400" dirty="0">
                <a:latin typeface="Calibri" panose="020F0502020204030204" pitchFamily="34" charset="0"/>
                <a:cs typeface="Calibri" panose="020F0502020204030204" pitchFamily="34" charset="0"/>
                <a:hlinkClick r:id="rId4"/>
              </a:rPr>
              <a:t>https://www.youtube.com/watch?v=BqWAhgleqD0&amp;t=21s</a:t>
            </a:r>
            <a:r>
              <a:rPr lang="en-GB" sz="2400" dirty="0">
                <a:latin typeface="Calibri" panose="020F0502020204030204" pitchFamily="34" charset="0"/>
                <a:cs typeface="Calibri" panose="020F0502020204030204" pitchFamily="34" charset="0"/>
              </a:rPr>
              <a:t>)</a:t>
            </a:r>
          </a:p>
          <a:p>
            <a:pPr lvl="0"/>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Raised £7,500 from a variety of funders and crowdfunding appeal  </a:t>
            </a:r>
          </a:p>
        </p:txBody>
      </p:sp>
      <p:pic>
        <p:nvPicPr>
          <p:cNvPr id="6" name="Picture 5" descr="A group of people standing on rocks&#10;&#10;Description automatically generated with low confidence">
            <a:extLst>
              <a:ext uri="{FF2B5EF4-FFF2-40B4-BE49-F238E27FC236}">
                <a16:creationId xmlns:a16="http://schemas.microsoft.com/office/drawing/2014/main" id="{0067434F-81C3-F454-C63D-2C4FB5A256C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5400000">
            <a:off x="7654968" y="2386586"/>
            <a:ext cx="5329988" cy="2998118"/>
          </a:xfrm>
          <a:prstGeom prst="rect">
            <a:avLst/>
          </a:prstGeom>
        </p:spPr>
      </p:pic>
    </p:spTree>
    <p:extLst>
      <p:ext uri="{BB962C8B-B14F-4D97-AF65-F5344CB8AC3E}">
        <p14:creationId xmlns:p14="http://schemas.microsoft.com/office/powerpoint/2010/main" val="142602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00A-7314-406D-AF30-B681E4A3D631}"/>
              </a:ext>
            </a:extLst>
          </p:cNvPr>
          <p:cNvSpPr>
            <a:spLocks noGrp="1"/>
          </p:cNvSpPr>
          <p:nvPr>
            <p:ph type="ctrTitle"/>
          </p:nvPr>
        </p:nvSpPr>
        <p:spPr>
          <a:xfrm>
            <a:off x="372979" y="1004637"/>
            <a:ext cx="7128709" cy="5329989"/>
          </a:xfrm>
        </p:spPr>
        <p:txBody>
          <a:bodyPr>
            <a:normAutofit/>
          </a:bodyPr>
          <a:lstStyle/>
          <a:p>
            <a:pPr algn="l"/>
            <a:br>
              <a:rPr lang="en-GB" sz="2700" b="1" dirty="0"/>
            </a:br>
            <a:br>
              <a:rPr lang="en-GB" sz="4000" b="1" dirty="0"/>
            </a:br>
            <a:br>
              <a:rPr lang="en-GB" dirty="0"/>
            </a:br>
            <a:r>
              <a:rPr lang="en-GB" dirty="0"/>
              <a:t> </a:t>
            </a:r>
          </a:p>
        </p:txBody>
      </p:sp>
      <p:pic>
        <p:nvPicPr>
          <p:cNvPr id="4" name="Picture 3">
            <a:extLst>
              <a:ext uri="{FF2B5EF4-FFF2-40B4-BE49-F238E27FC236}">
                <a16:creationId xmlns:a16="http://schemas.microsoft.com/office/drawing/2014/main" id="{5B94537B-40CD-4B0D-A81B-D3C861A9C9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44574" y="0"/>
            <a:ext cx="3314700" cy="1374387"/>
          </a:xfrm>
          <a:prstGeom prst="rect">
            <a:avLst/>
          </a:prstGeom>
        </p:spPr>
      </p:pic>
      <p:sp>
        <p:nvSpPr>
          <p:cNvPr id="3" name="TextBox 2">
            <a:extLst>
              <a:ext uri="{FF2B5EF4-FFF2-40B4-BE49-F238E27FC236}">
                <a16:creationId xmlns:a16="http://schemas.microsoft.com/office/drawing/2014/main" id="{6525355F-29F9-4D2B-9C95-68F42DCF9DF4}"/>
              </a:ext>
            </a:extLst>
          </p:cNvPr>
          <p:cNvSpPr txBox="1"/>
          <p:nvPr/>
        </p:nvSpPr>
        <p:spPr>
          <a:xfrm>
            <a:off x="151390" y="387560"/>
            <a:ext cx="8393183" cy="6124754"/>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2800" b="1" dirty="0">
                <a:latin typeface="Calibri" panose="020F0502020204030204" pitchFamily="34" charset="0"/>
                <a:ea typeface="Calibri" panose="020F0502020204030204" pitchFamily="34" charset="0"/>
                <a:cs typeface="Calibri" panose="020F0502020204030204" pitchFamily="34" charset="0"/>
              </a:rPr>
              <a:t>2022 – COMMUNITY ENGAGEMENT</a:t>
            </a:r>
          </a:p>
          <a:p>
            <a:pPr lvl="0"/>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Initiated discussions with United Utilities, but minimal tangible progress so far</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Established links with University of Cumbria and worked with research student on River Kent water quality dissertation </a:t>
            </a:r>
          </a:p>
          <a:p>
            <a:pPr marL="342900" lvl="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Engaged with residents &amp; schools (inc. sessions with Staveley school); recreational groups (inc. Lakeland Canoe Club, Kent (Westmorland) Angling Association); and other local/national campaign groups  </a:t>
            </a:r>
          </a:p>
          <a:p>
            <a:pPr marL="342900" lvl="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Worked with stakeholders (inc. South Cumbria Rivers Trust, Freshwater Biological Association, the Lake District National Park Authority, United Utilities), MPs (including Tim Farron and Jim McMahon) and local Councils</a:t>
            </a:r>
          </a:p>
          <a:p>
            <a:pPr lvl="0"/>
            <a:endParaRPr lang="en-GB" sz="20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Generated lots of TV, radio &amp; print coverage (national and local) including: BBC North West, ITV Borders, BBC online, Times online, BBC Cumbria, Cumbria Crack, Westmorland Gazette</a:t>
            </a:r>
          </a:p>
        </p:txBody>
      </p:sp>
      <p:pic>
        <p:nvPicPr>
          <p:cNvPr id="6" name="Picture 5" descr="A picture containing tree, outdoor&#10;&#10;Description automatically generated">
            <a:extLst>
              <a:ext uri="{FF2B5EF4-FFF2-40B4-BE49-F238E27FC236}">
                <a16:creationId xmlns:a16="http://schemas.microsoft.com/office/drawing/2014/main" id="{6DC640E4-91AB-88B5-D767-8C87B21DCCD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7614135" y="2381473"/>
            <a:ext cx="5266408" cy="2962354"/>
          </a:xfrm>
          <a:prstGeom prst="rect">
            <a:avLst/>
          </a:prstGeom>
        </p:spPr>
      </p:pic>
    </p:spTree>
    <p:extLst>
      <p:ext uri="{BB962C8B-B14F-4D97-AF65-F5344CB8AC3E}">
        <p14:creationId xmlns:p14="http://schemas.microsoft.com/office/powerpoint/2010/main" val="244002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00A-7314-406D-AF30-B681E4A3D631}"/>
              </a:ext>
            </a:extLst>
          </p:cNvPr>
          <p:cNvSpPr>
            <a:spLocks noGrp="1"/>
          </p:cNvSpPr>
          <p:nvPr>
            <p:ph type="ctrTitle"/>
          </p:nvPr>
        </p:nvSpPr>
        <p:spPr>
          <a:xfrm>
            <a:off x="372979" y="1004637"/>
            <a:ext cx="7128709" cy="5329989"/>
          </a:xfrm>
        </p:spPr>
        <p:txBody>
          <a:bodyPr>
            <a:normAutofit/>
          </a:bodyPr>
          <a:lstStyle/>
          <a:p>
            <a:pPr algn="l"/>
            <a:br>
              <a:rPr lang="en-GB" sz="2700" b="1" dirty="0"/>
            </a:br>
            <a:br>
              <a:rPr lang="en-GB" sz="4000" b="1" dirty="0"/>
            </a:br>
            <a:br>
              <a:rPr lang="en-GB" dirty="0"/>
            </a:br>
            <a:r>
              <a:rPr lang="en-GB" dirty="0"/>
              <a:t> </a:t>
            </a:r>
          </a:p>
        </p:txBody>
      </p:sp>
      <p:pic>
        <p:nvPicPr>
          <p:cNvPr id="4" name="Picture 3">
            <a:extLst>
              <a:ext uri="{FF2B5EF4-FFF2-40B4-BE49-F238E27FC236}">
                <a16:creationId xmlns:a16="http://schemas.microsoft.com/office/drawing/2014/main" id="{5B94537B-40CD-4B0D-A81B-D3C861A9C9D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74012" y="-171024"/>
            <a:ext cx="3314700" cy="1374387"/>
          </a:xfrm>
          <a:prstGeom prst="rect">
            <a:avLst/>
          </a:prstGeom>
        </p:spPr>
      </p:pic>
      <p:sp>
        <p:nvSpPr>
          <p:cNvPr id="3" name="TextBox 2">
            <a:extLst>
              <a:ext uri="{FF2B5EF4-FFF2-40B4-BE49-F238E27FC236}">
                <a16:creationId xmlns:a16="http://schemas.microsoft.com/office/drawing/2014/main" id="{6525355F-29F9-4D2B-9C95-68F42DCF9DF4}"/>
              </a:ext>
            </a:extLst>
          </p:cNvPr>
          <p:cNvSpPr txBox="1"/>
          <p:nvPr/>
        </p:nvSpPr>
        <p:spPr>
          <a:xfrm>
            <a:off x="203199" y="127000"/>
            <a:ext cx="7486983" cy="6617196"/>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2800" b="1" dirty="0">
                <a:effectLst/>
                <a:latin typeface="Calibri" panose="020F0502020204030204" pitchFamily="34" charset="0"/>
                <a:ea typeface="Calibri" panose="020F0502020204030204" pitchFamily="34" charset="0"/>
                <a:cs typeface="Calibri" panose="020F0502020204030204" pitchFamily="34" charset="0"/>
              </a:rPr>
              <a:t>2022 – RECRUITING AND WORKING WITH VOLUNTEERS</a:t>
            </a:r>
          </a:p>
          <a:p>
            <a:pPr lvl="0"/>
            <a:endParaRPr lang="en-GB" sz="28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Established and supported a network of 100+ volunteers along the River Kent – undertaking a variety of tasks: </a:t>
            </a:r>
          </a:p>
          <a:p>
            <a:pPr lvl="0"/>
            <a:endParaRPr lang="en-GB" sz="20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river water sampling</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surveying river users</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completing river diaries </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undertaking user counts</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analysing statistics</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film making</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giving talks (e.g. Rotary Club, Town Council, </a:t>
            </a:r>
            <a:r>
              <a:rPr lang="en-GB" sz="2000" dirty="0" err="1">
                <a:latin typeface="Calibri" panose="020F0502020204030204" pitchFamily="34" charset="0"/>
                <a:cs typeface="Calibri" panose="020F0502020204030204" pitchFamily="34" charset="0"/>
              </a:rPr>
              <a:t>CaBA</a:t>
            </a:r>
            <a:r>
              <a:rPr lang="en-GB" sz="2000" dirty="0">
                <a:latin typeface="Calibri" panose="020F0502020204030204" pitchFamily="34" charset="0"/>
                <a:cs typeface="Calibri" panose="020F0502020204030204" pitchFamily="34" charset="0"/>
              </a:rPr>
              <a:t>)</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information stands </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taking part in events (e.g. river clean up at KMFF) </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fundraising</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photography</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creating artwork</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Duke of Edinburgh coursework  </a:t>
            </a:r>
          </a:p>
          <a:p>
            <a:pPr marL="800100" lvl="1"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media work</a:t>
            </a:r>
          </a:p>
        </p:txBody>
      </p:sp>
      <p:pic>
        <p:nvPicPr>
          <p:cNvPr id="6" name="Picture 5" descr="A person holding a baby in a stroller&#10;&#10;Description automatically generated with medium confidence">
            <a:extLst>
              <a:ext uri="{FF2B5EF4-FFF2-40B4-BE49-F238E27FC236}">
                <a16:creationId xmlns:a16="http://schemas.microsoft.com/office/drawing/2014/main" id="{10B57673-CCC4-5F74-4612-DB98F9F817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53544" y="1347094"/>
            <a:ext cx="3838405" cy="5117873"/>
          </a:xfrm>
          <a:prstGeom prst="rect">
            <a:avLst/>
          </a:prstGeom>
        </p:spPr>
      </p:pic>
    </p:spTree>
    <p:extLst>
      <p:ext uri="{BB962C8B-B14F-4D97-AF65-F5344CB8AC3E}">
        <p14:creationId xmlns:p14="http://schemas.microsoft.com/office/powerpoint/2010/main" val="217840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00A-7314-406D-AF30-B681E4A3D631}"/>
              </a:ext>
            </a:extLst>
          </p:cNvPr>
          <p:cNvSpPr>
            <a:spLocks noGrp="1"/>
          </p:cNvSpPr>
          <p:nvPr>
            <p:ph type="ctrTitle"/>
          </p:nvPr>
        </p:nvSpPr>
        <p:spPr>
          <a:xfrm>
            <a:off x="372979" y="1004637"/>
            <a:ext cx="7128709" cy="5329989"/>
          </a:xfrm>
        </p:spPr>
        <p:txBody>
          <a:bodyPr>
            <a:normAutofit/>
          </a:bodyPr>
          <a:lstStyle/>
          <a:p>
            <a:pPr algn="l"/>
            <a:br>
              <a:rPr lang="en-GB" sz="2700" b="1" dirty="0"/>
            </a:br>
            <a:br>
              <a:rPr lang="en-GB" sz="4000" b="1" dirty="0"/>
            </a:br>
            <a:br>
              <a:rPr lang="en-GB" dirty="0"/>
            </a:br>
            <a:r>
              <a:rPr lang="en-GB" dirty="0"/>
              <a:t> </a:t>
            </a:r>
          </a:p>
        </p:txBody>
      </p:sp>
      <p:pic>
        <p:nvPicPr>
          <p:cNvPr id="4" name="Picture 3">
            <a:extLst>
              <a:ext uri="{FF2B5EF4-FFF2-40B4-BE49-F238E27FC236}">
                <a16:creationId xmlns:a16="http://schemas.microsoft.com/office/drawing/2014/main" id="{5B94537B-40CD-4B0D-A81B-D3C861A9C9D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74012" y="-171024"/>
            <a:ext cx="3314700" cy="1374387"/>
          </a:xfrm>
          <a:prstGeom prst="rect">
            <a:avLst/>
          </a:prstGeom>
        </p:spPr>
      </p:pic>
      <p:sp>
        <p:nvSpPr>
          <p:cNvPr id="3" name="TextBox 2">
            <a:extLst>
              <a:ext uri="{FF2B5EF4-FFF2-40B4-BE49-F238E27FC236}">
                <a16:creationId xmlns:a16="http://schemas.microsoft.com/office/drawing/2014/main" id="{6525355F-29F9-4D2B-9C95-68F42DCF9DF4}"/>
              </a:ext>
            </a:extLst>
          </p:cNvPr>
          <p:cNvSpPr txBox="1"/>
          <p:nvPr/>
        </p:nvSpPr>
        <p:spPr>
          <a:xfrm>
            <a:off x="0" y="52493"/>
            <a:ext cx="8331200" cy="6924973"/>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2800" b="1" dirty="0">
                <a:effectLst/>
                <a:latin typeface="Calibri" panose="020F0502020204030204" pitchFamily="34" charset="0"/>
                <a:ea typeface="Calibri" panose="020F0502020204030204" pitchFamily="34" charset="0"/>
                <a:cs typeface="Calibri" panose="020F0502020204030204" pitchFamily="34" charset="0"/>
              </a:rPr>
              <a:t>2022 – APPLICATION TO DEFRA FOR BATHING STATUS AT STAVELEY RECREATION GROUND</a:t>
            </a:r>
          </a:p>
          <a:p>
            <a:pPr lvl="1"/>
            <a:endParaRPr lang="en-GB" sz="24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Application to DEFRA for bathing water status for stretch of river in Staveley (awaiting results): </a:t>
            </a:r>
            <a:r>
              <a:rPr lang="en-GB" sz="2400" dirty="0">
                <a:latin typeface="Calibri" panose="020F0502020204030204" pitchFamily="34" charset="0"/>
                <a:cs typeface="Calibri" panose="020F0502020204030204" pitchFamily="34" charset="0"/>
                <a:hlinkClick r:id="rId3"/>
              </a:rPr>
              <a:t>STAVELEY-BATHING-DESIGNATION-APPLICATION-CRKC.26.10.22-.pdf </a:t>
            </a:r>
            <a:endParaRPr lang="en-GB" sz="2400" dirty="0">
              <a:latin typeface="Calibri" panose="020F0502020204030204" pitchFamily="34" charset="0"/>
              <a:cs typeface="Calibri" panose="020F0502020204030204" pitchFamily="34" charset="0"/>
            </a:endParaRPr>
          </a:p>
          <a:p>
            <a:pPr lvl="1"/>
            <a:endParaRPr lang="en-GB" sz="24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This application included:</a:t>
            </a:r>
          </a:p>
          <a:p>
            <a:pPr marL="1257300" lvl="2"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The case for bathing status</a:t>
            </a:r>
          </a:p>
          <a:p>
            <a:pPr marL="1257300" lvl="2"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The analysis of 308 completed surveys to assess the level of support for bathing status</a:t>
            </a:r>
          </a:p>
          <a:p>
            <a:pPr marL="1257300" lvl="2"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Counts of people using the river from May through to September – paddling, swimming, kayaking, angling and walking</a:t>
            </a:r>
          </a:p>
          <a:p>
            <a:pPr marL="1257300" lvl="2"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Letters of support for the application, including from landowners, the Lake District National Park,  local councils, and the South Cumbria Rivers Trust</a:t>
            </a:r>
          </a:p>
          <a:p>
            <a:pPr marL="342900" lvl="0" indent="-342900">
              <a:buFont typeface="Arial" panose="020B0604020202020204" pitchFamily="34" charset="0"/>
              <a:buChar char="•"/>
            </a:pPr>
            <a:endParaRPr lang="en-GB" sz="2800" dirty="0">
              <a:latin typeface="Calibri" panose="020F0502020204030204" pitchFamily="34" charset="0"/>
              <a:cs typeface="Calibri" panose="020F0502020204030204" pitchFamily="34" charset="0"/>
            </a:endParaRPr>
          </a:p>
        </p:txBody>
      </p:sp>
      <p:pic>
        <p:nvPicPr>
          <p:cNvPr id="6" name="Picture 5" descr="A person under water&#10;&#10;Description automatically generated with low confidence">
            <a:extLst>
              <a:ext uri="{FF2B5EF4-FFF2-40B4-BE49-F238E27FC236}">
                <a16:creationId xmlns:a16="http://schemas.microsoft.com/office/drawing/2014/main" id="{C70F7F9F-BFFA-FAB5-EEFB-5382439AE3B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27254" y="1347107"/>
            <a:ext cx="3637028" cy="4849370"/>
          </a:xfrm>
          <a:prstGeom prst="rect">
            <a:avLst/>
          </a:prstGeom>
        </p:spPr>
      </p:pic>
    </p:spTree>
    <p:extLst>
      <p:ext uri="{BB962C8B-B14F-4D97-AF65-F5344CB8AC3E}">
        <p14:creationId xmlns:p14="http://schemas.microsoft.com/office/powerpoint/2010/main" val="35513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94537B-40CD-4B0D-A81B-D3C861A9C9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721" y="5408460"/>
            <a:ext cx="3314700" cy="1374387"/>
          </a:xfrm>
          <a:prstGeom prst="rect">
            <a:avLst/>
          </a:prstGeom>
        </p:spPr>
      </p:pic>
      <p:sp>
        <p:nvSpPr>
          <p:cNvPr id="3" name="TextBox 2">
            <a:extLst>
              <a:ext uri="{FF2B5EF4-FFF2-40B4-BE49-F238E27FC236}">
                <a16:creationId xmlns:a16="http://schemas.microsoft.com/office/drawing/2014/main" id="{6525355F-29F9-4D2B-9C95-68F42DCF9DF4}"/>
              </a:ext>
            </a:extLst>
          </p:cNvPr>
          <p:cNvSpPr txBox="1"/>
          <p:nvPr/>
        </p:nvSpPr>
        <p:spPr>
          <a:xfrm>
            <a:off x="372979" y="305523"/>
            <a:ext cx="11679321" cy="830997"/>
          </a:xfrm>
          <a:prstGeom prst="rect">
            <a:avLst/>
          </a:prstGeom>
          <a:noFill/>
        </p:spPr>
        <p:txBody>
          <a:bodyPr wrap="square" rtlCol="0">
            <a:spAutoFit/>
          </a:bodyPr>
          <a:lstStyle/>
          <a:p>
            <a:r>
              <a:rPr lang="en-GB" sz="2400" b="1" dirty="0">
                <a:effectLst/>
                <a:latin typeface="Calibri" panose="020F0502020204030204" pitchFamily="34" charset="0"/>
                <a:ea typeface="Calibri" panose="020F0502020204030204" pitchFamily="34" charset="0"/>
                <a:cs typeface="Calibri" panose="020F0502020204030204" pitchFamily="34" charset="0"/>
              </a:rPr>
              <a:t>SUMMER SURVEY </a:t>
            </a:r>
          </a:p>
          <a:p>
            <a:r>
              <a:rPr lang="en-GB" sz="2400" b="1" dirty="0">
                <a:effectLst/>
                <a:latin typeface="Calibri" panose="020F0502020204030204" pitchFamily="34" charset="0"/>
                <a:ea typeface="Calibri" panose="020F0502020204030204" pitchFamily="34" charset="0"/>
                <a:cs typeface="Calibri" panose="020F0502020204030204" pitchFamily="34" charset="0"/>
              </a:rPr>
              <a:t>RESULTS</a:t>
            </a:r>
          </a:p>
        </p:txBody>
      </p:sp>
      <p:sp>
        <p:nvSpPr>
          <p:cNvPr id="11" name="TextBox 10">
            <a:extLst>
              <a:ext uri="{FF2B5EF4-FFF2-40B4-BE49-F238E27FC236}">
                <a16:creationId xmlns:a16="http://schemas.microsoft.com/office/drawing/2014/main" id="{313691E8-8623-50D4-F83E-44FC356DEC65}"/>
              </a:ext>
            </a:extLst>
          </p:cNvPr>
          <p:cNvSpPr txBox="1"/>
          <p:nvPr/>
        </p:nvSpPr>
        <p:spPr>
          <a:xfrm>
            <a:off x="844923" y="2762923"/>
            <a:ext cx="1428005" cy="2462213"/>
          </a:xfrm>
          <a:prstGeom prst="rect">
            <a:avLst/>
          </a:prstGeom>
          <a:solidFill>
            <a:schemeClr val="bg1"/>
          </a:solidFill>
        </p:spPr>
        <p:txBody>
          <a:bodyPr wrap="square" rtlCol="0">
            <a:spAutoFit/>
          </a:bodyPr>
          <a:lstStyle/>
          <a:p>
            <a:r>
              <a:rPr lang="en-GB" sz="1400" dirty="0"/>
              <a:t>1 = Dark Blue </a:t>
            </a:r>
          </a:p>
          <a:p>
            <a:endParaRPr lang="en-GB" sz="1400" dirty="0"/>
          </a:p>
          <a:p>
            <a:r>
              <a:rPr lang="en-GB" sz="1400" dirty="0"/>
              <a:t>2 = Red </a:t>
            </a:r>
          </a:p>
          <a:p>
            <a:endParaRPr lang="en-GB" sz="1400" dirty="0"/>
          </a:p>
          <a:p>
            <a:r>
              <a:rPr lang="en-GB" sz="1400" dirty="0"/>
              <a:t>3 = Green </a:t>
            </a:r>
          </a:p>
          <a:p>
            <a:endParaRPr lang="en-GB" sz="1400" dirty="0"/>
          </a:p>
          <a:p>
            <a:r>
              <a:rPr lang="en-GB" sz="1400" dirty="0"/>
              <a:t>4 = Purple </a:t>
            </a:r>
          </a:p>
          <a:p>
            <a:endParaRPr lang="en-GB" sz="1400" dirty="0"/>
          </a:p>
          <a:p>
            <a:r>
              <a:rPr lang="en-GB" sz="1400" dirty="0"/>
              <a:t>5 = Turquoise </a:t>
            </a:r>
          </a:p>
          <a:p>
            <a:endParaRPr lang="en-GB" sz="1400" dirty="0"/>
          </a:p>
          <a:p>
            <a:r>
              <a:rPr lang="en-GB" sz="1400" dirty="0"/>
              <a:t>6 = Orange </a:t>
            </a:r>
          </a:p>
        </p:txBody>
      </p:sp>
      <p:sp>
        <p:nvSpPr>
          <p:cNvPr id="13" name="TextBox 12">
            <a:extLst>
              <a:ext uri="{FF2B5EF4-FFF2-40B4-BE49-F238E27FC236}">
                <a16:creationId xmlns:a16="http://schemas.microsoft.com/office/drawing/2014/main" id="{5EB2E574-FA62-80AF-763C-1F556258DFB7}"/>
              </a:ext>
            </a:extLst>
          </p:cNvPr>
          <p:cNvSpPr txBox="1"/>
          <p:nvPr/>
        </p:nvSpPr>
        <p:spPr>
          <a:xfrm>
            <a:off x="3425246" y="5478802"/>
            <a:ext cx="2429454" cy="276999"/>
          </a:xfrm>
          <a:prstGeom prst="rect">
            <a:avLst/>
          </a:prstGeom>
          <a:solidFill>
            <a:schemeClr val="bg1"/>
          </a:solidFill>
        </p:spPr>
        <p:txBody>
          <a:bodyPr wrap="square" rtlCol="0">
            <a:spAutoFit/>
          </a:bodyPr>
          <a:lstStyle/>
          <a:p>
            <a:r>
              <a:rPr lang="en-GB" sz="1200" dirty="0"/>
              <a:t>xxxx</a:t>
            </a:r>
          </a:p>
        </p:txBody>
      </p:sp>
      <p:sp>
        <p:nvSpPr>
          <p:cNvPr id="18" name="TextBox 17">
            <a:extLst>
              <a:ext uri="{FF2B5EF4-FFF2-40B4-BE49-F238E27FC236}">
                <a16:creationId xmlns:a16="http://schemas.microsoft.com/office/drawing/2014/main" id="{63127AAF-0518-2371-530E-FD9ACD9BBA54}"/>
              </a:ext>
            </a:extLst>
          </p:cNvPr>
          <p:cNvSpPr txBox="1"/>
          <p:nvPr/>
        </p:nvSpPr>
        <p:spPr>
          <a:xfrm>
            <a:off x="295276" y="1245819"/>
            <a:ext cx="2527300" cy="1323439"/>
          </a:xfrm>
          <a:prstGeom prst="rect">
            <a:avLst/>
          </a:prstGeom>
          <a:noFill/>
        </p:spPr>
        <p:txBody>
          <a:bodyPr wrap="square" rtlCol="0">
            <a:spAutoFit/>
          </a:bodyPr>
          <a:lstStyle/>
          <a:p>
            <a:r>
              <a:rPr lang="en-GB" sz="2000" b="1" dirty="0"/>
              <a:t>Q 5 Please rank how important you think the following are (1 = most important)</a:t>
            </a:r>
            <a:endParaRPr lang="en-GB" sz="2000" dirty="0"/>
          </a:p>
        </p:txBody>
      </p:sp>
      <p:pic>
        <p:nvPicPr>
          <p:cNvPr id="2" name="Picture 1">
            <a:extLst>
              <a:ext uri="{FF2B5EF4-FFF2-40B4-BE49-F238E27FC236}">
                <a16:creationId xmlns:a16="http://schemas.microsoft.com/office/drawing/2014/main" id="{BF791E36-DE29-1D76-6C6C-9B23EC0E7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979" y="305523"/>
            <a:ext cx="8624626" cy="6325483"/>
          </a:xfrm>
          <a:prstGeom prst="rect">
            <a:avLst/>
          </a:prstGeom>
        </p:spPr>
      </p:pic>
      <p:sp>
        <p:nvSpPr>
          <p:cNvPr id="5" name="TextBox 4">
            <a:extLst>
              <a:ext uri="{FF2B5EF4-FFF2-40B4-BE49-F238E27FC236}">
                <a16:creationId xmlns:a16="http://schemas.microsoft.com/office/drawing/2014/main" id="{548D413B-D0F3-4B29-D3F4-B2B2DD66B224}"/>
              </a:ext>
            </a:extLst>
          </p:cNvPr>
          <p:cNvSpPr txBox="1"/>
          <p:nvPr/>
        </p:nvSpPr>
        <p:spPr>
          <a:xfrm>
            <a:off x="3425246" y="730250"/>
            <a:ext cx="2670754" cy="461665"/>
          </a:xfrm>
          <a:prstGeom prst="rect">
            <a:avLst/>
          </a:prstGeom>
          <a:solidFill>
            <a:schemeClr val="bg1"/>
          </a:solidFill>
        </p:spPr>
        <p:txBody>
          <a:bodyPr wrap="square" rtlCol="0">
            <a:spAutoFit/>
          </a:bodyPr>
          <a:lstStyle/>
          <a:p>
            <a:r>
              <a:rPr lang="en-GB" sz="1200" dirty="0"/>
              <a:t>Practical  conservation work to protect rivers</a:t>
            </a:r>
          </a:p>
        </p:txBody>
      </p:sp>
      <p:sp>
        <p:nvSpPr>
          <p:cNvPr id="10" name="TextBox 9">
            <a:extLst>
              <a:ext uri="{FF2B5EF4-FFF2-40B4-BE49-F238E27FC236}">
                <a16:creationId xmlns:a16="http://schemas.microsoft.com/office/drawing/2014/main" id="{74208979-56D4-71C4-DC5F-D92CA299DCD3}"/>
              </a:ext>
            </a:extLst>
          </p:cNvPr>
          <p:cNvSpPr txBox="1"/>
          <p:nvPr/>
        </p:nvSpPr>
        <p:spPr>
          <a:xfrm>
            <a:off x="3380796" y="1660161"/>
            <a:ext cx="2670754" cy="461665"/>
          </a:xfrm>
          <a:prstGeom prst="rect">
            <a:avLst/>
          </a:prstGeom>
          <a:solidFill>
            <a:schemeClr val="bg1"/>
          </a:solidFill>
        </p:spPr>
        <p:txBody>
          <a:bodyPr wrap="square" rtlCol="0">
            <a:spAutoFit/>
          </a:bodyPr>
          <a:lstStyle/>
          <a:p>
            <a:r>
              <a:rPr lang="en-GB" sz="1200" dirty="0"/>
              <a:t>Media coverage to raise awareness about river pollution</a:t>
            </a:r>
          </a:p>
        </p:txBody>
      </p:sp>
      <p:sp>
        <p:nvSpPr>
          <p:cNvPr id="15" name="TextBox 14">
            <a:extLst>
              <a:ext uri="{FF2B5EF4-FFF2-40B4-BE49-F238E27FC236}">
                <a16:creationId xmlns:a16="http://schemas.microsoft.com/office/drawing/2014/main" id="{D3B39C1E-5582-24A6-8614-C5203EC9E6DD}"/>
              </a:ext>
            </a:extLst>
          </p:cNvPr>
          <p:cNvSpPr txBox="1"/>
          <p:nvPr/>
        </p:nvSpPr>
        <p:spPr>
          <a:xfrm>
            <a:off x="3380796" y="2610248"/>
            <a:ext cx="2670754" cy="461665"/>
          </a:xfrm>
          <a:prstGeom prst="rect">
            <a:avLst/>
          </a:prstGeom>
          <a:solidFill>
            <a:schemeClr val="bg1"/>
          </a:solidFill>
        </p:spPr>
        <p:txBody>
          <a:bodyPr wrap="square" rtlCol="0">
            <a:spAutoFit/>
          </a:bodyPr>
          <a:lstStyle/>
          <a:p>
            <a:r>
              <a:rPr lang="en-GB" sz="1200" dirty="0"/>
              <a:t>Investment by UU to upgrade wastewater infrastructure </a:t>
            </a:r>
          </a:p>
        </p:txBody>
      </p:sp>
      <p:sp>
        <p:nvSpPr>
          <p:cNvPr id="16" name="TextBox 15">
            <a:extLst>
              <a:ext uri="{FF2B5EF4-FFF2-40B4-BE49-F238E27FC236}">
                <a16:creationId xmlns:a16="http://schemas.microsoft.com/office/drawing/2014/main" id="{FA864ADF-0E88-91FF-1E8D-F66E03D89A21}"/>
              </a:ext>
            </a:extLst>
          </p:cNvPr>
          <p:cNvSpPr txBox="1"/>
          <p:nvPr/>
        </p:nvSpPr>
        <p:spPr>
          <a:xfrm>
            <a:off x="3380796" y="3577012"/>
            <a:ext cx="2670754" cy="646331"/>
          </a:xfrm>
          <a:prstGeom prst="rect">
            <a:avLst/>
          </a:prstGeom>
          <a:solidFill>
            <a:schemeClr val="bg1"/>
          </a:solidFill>
        </p:spPr>
        <p:txBody>
          <a:bodyPr wrap="square" rtlCol="0">
            <a:spAutoFit/>
          </a:bodyPr>
          <a:lstStyle/>
          <a:p>
            <a:r>
              <a:rPr lang="en-GB" sz="1200" dirty="0"/>
              <a:t>Better government regulation to protect our rivers from increased pollution </a:t>
            </a:r>
          </a:p>
        </p:txBody>
      </p:sp>
      <p:sp>
        <p:nvSpPr>
          <p:cNvPr id="17" name="TextBox 16">
            <a:extLst>
              <a:ext uri="{FF2B5EF4-FFF2-40B4-BE49-F238E27FC236}">
                <a16:creationId xmlns:a16="http://schemas.microsoft.com/office/drawing/2014/main" id="{0643EB5C-7B45-F435-0ABC-7EAAA66ED940}"/>
              </a:ext>
            </a:extLst>
          </p:cNvPr>
          <p:cNvSpPr txBox="1"/>
          <p:nvPr/>
        </p:nvSpPr>
        <p:spPr>
          <a:xfrm>
            <a:off x="3425246" y="4497609"/>
            <a:ext cx="2670754" cy="461665"/>
          </a:xfrm>
          <a:prstGeom prst="rect">
            <a:avLst/>
          </a:prstGeom>
          <a:solidFill>
            <a:schemeClr val="bg1"/>
          </a:solidFill>
        </p:spPr>
        <p:txBody>
          <a:bodyPr wrap="square" rtlCol="0">
            <a:spAutoFit/>
          </a:bodyPr>
          <a:lstStyle/>
          <a:p>
            <a:r>
              <a:rPr lang="en-GB" sz="1200" dirty="0"/>
              <a:t>Better public information about water quality at specific sites </a:t>
            </a:r>
          </a:p>
        </p:txBody>
      </p:sp>
      <p:sp>
        <p:nvSpPr>
          <p:cNvPr id="20" name="TextBox 19">
            <a:extLst>
              <a:ext uri="{FF2B5EF4-FFF2-40B4-BE49-F238E27FC236}">
                <a16:creationId xmlns:a16="http://schemas.microsoft.com/office/drawing/2014/main" id="{5A25FF8F-5EEE-74AD-C914-B84F3C56ABAD}"/>
              </a:ext>
            </a:extLst>
          </p:cNvPr>
          <p:cNvSpPr txBox="1"/>
          <p:nvPr/>
        </p:nvSpPr>
        <p:spPr>
          <a:xfrm>
            <a:off x="3320502" y="5447696"/>
            <a:ext cx="2731047" cy="461665"/>
          </a:xfrm>
          <a:prstGeom prst="rect">
            <a:avLst/>
          </a:prstGeom>
          <a:solidFill>
            <a:schemeClr val="bg1"/>
          </a:solidFill>
        </p:spPr>
        <p:txBody>
          <a:bodyPr wrap="square" rtlCol="0">
            <a:spAutoFit/>
          </a:bodyPr>
          <a:lstStyle/>
          <a:p>
            <a:r>
              <a:rPr lang="en-GB" sz="1200" dirty="0"/>
              <a:t>Better public information about what not to put into the waste water system</a:t>
            </a:r>
          </a:p>
        </p:txBody>
      </p:sp>
    </p:spTree>
    <p:extLst>
      <p:ext uri="{BB962C8B-B14F-4D97-AF65-F5344CB8AC3E}">
        <p14:creationId xmlns:p14="http://schemas.microsoft.com/office/powerpoint/2010/main" val="96455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200A-7314-406D-AF30-B681E4A3D631}"/>
              </a:ext>
            </a:extLst>
          </p:cNvPr>
          <p:cNvSpPr>
            <a:spLocks noGrp="1"/>
          </p:cNvSpPr>
          <p:nvPr>
            <p:ph type="ctrTitle"/>
          </p:nvPr>
        </p:nvSpPr>
        <p:spPr>
          <a:xfrm>
            <a:off x="372979" y="1004637"/>
            <a:ext cx="7128709" cy="5329989"/>
          </a:xfrm>
        </p:spPr>
        <p:txBody>
          <a:bodyPr>
            <a:normAutofit/>
          </a:bodyPr>
          <a:lstStyle/>
          <a:p>
            <a:pPr algn="l"/>
            <a:br>
              <a:rPr lang="en-GB" sz="2700" b="1" dirty="0"/>
            </a:br>
            <a:br>
              <a:rPr lang="en-GB" sz="4000" b="1" dirty="0"/>
            </a:br>
            <a:br>
              <a:rPr lang="en-GB" dirty="0"/>
            </a:br>
            <a:r>
              <a:rPr lang="en-GB" dirty="0"/>
              <a:t> </a:t>
            </a:r>
          </a:p>
        </p:txBody>
      </p:sp>
      <p:pic>
        <p:nvPicPr>
          <p:cNvPr id="4" name="Picture 3">
            <a:extLst>
              <a:ext uri="{FF2B5EF4-FFF2-40B4-BE49-F238E27FC236}">
                <a16:creationId xmlns:a16="http://schemas.microsoft.com/office/drawing/2014/main" id="{5B94537B-40CD-4B0D-A81B-D3C861A9C9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74012" y="-171024"/>
            <a:ext cx="3314700" cy="1374387"/>
          </a:xfrm>
          <a:prstGeom prst="rect">
            <a:avLst/>
          </a:prstGeom>
        </p:spPr>
      </p:pic>
      <p:sp>
        <p:nvSpPr>
          <p:cNvPr id="3" name="TextBox 2">
            <a:extLst>
              <a:ext uri="{FF2B5EF4-FFF2-40B4-BE49-F238E27FC236}">
                <a16:creationId xmlns:a16="http://schemas.microsoft.com/office/drawing/2014/main" id="{6525355F-29F9-4D2B-9C95-68F42DCF9DF4}"/>
              </a:ext>
            </a:extLst>
          </p:cNvPr>
          <p:cNvSpPr txBox="1"/>
          <p:nvPr/>
        </p:nvSpPr>
        <p:spPr>
          <a:xfrm>
            <a:off x="203199" y="127000"/>
            <a:ext cx="7486983" cy="6432530"/>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2800" b="1" dirty="0">
                <a:effectLst/>
                <a:latin typeface="Calibri" panose="020F0502020204030204" pitchFamily="34" charset="0"/>
                <a:ea typeface="Calibri" panose="020F0502020204030204" pitchFamily="34" charset="0"/>
                <a:cs typeface="Calibri" panose="020F0502020204030204" pitchFamily="34" charset="0"/>
              </a:rPr>
              <a:t>2022 – RIVER WATER QUALITY MONITORING</a:t>
            </a:r>
          </a:p>
          <a:p>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Ilkley Clean River Group obtained bathing status for the River Wharfe in 2020, the first river in England to achieve this</a:t>
            </a:r>
          </a:p>
          <a:p>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As part of their campaign they tested the river water for faecal bacteria and we decided to do the same</a:t>
            </a:r>
          </a:p>
          <a:p>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Pilot monitoring (Spring 2022) informed systematic monitoring through the bathing season (May to Sept 2022) testing each of 67 samples for </a:t>
            </a:r>
            <a:r>
              <a:rPr lang="en-GB" sz="2400" i="1" dirty="0">
                <a:latin typeface="Calibri" panose="020F0502020204030204" pitchFamily="34" charset="0"/>
                <a:cs typeface="Calibri" panose="020F0502020204030204" pitchFamily="34" charset="0"/>
              </a:rPr>
              <a:t>E.coli </a:t>
            </a:r>
            <a:r>
              <a:rPr lang="en-GB" sz="2400" dirty="0">
                <a:latin typeface="Calibri" panose="020F0502020204030204" pitchFamily="34" charset="0"/>
                <a:cs typeface="Calibri" panose="020F0502020204030204" pitchFamily="34" charset="0"/>
              </a:rPr>
              <a:t>and </a:t>
            </a:r>
            <a:r>
              <a:rPr lang="en-GB" sz="2400" i="1" dirty="0">
                <a:latin typeface="Calibri" panose="020F0502020204030204" pitchFamily="34" charset="0"/>
                <a:cs typeface="Calibri" panose="020F0502020204030204" pitchFamily="34" charset="0"/>
              </a:rPr>
              <a:t>Enterococcus </a:t>
            </a:r>
            <a:r>
              <a:rPr lang="en-GB" sz="2400" i="1" dirty="0" err="1">
                <a:latin typeface="Calibri" panose="020F0502020204030204" pitchFamily="34" charset="0"/>
                <a:cs typeface="Calibri" panose="020F0502020204030204" pitchFamily="34" charset="0"/>
              </a:rPr>
              <a:t>Spp</a:t>
            </a:r>
            <a:r>
              <a:rPr lang="en-GB" sz="2400" i="1"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in an accredited laboratory (ALS)</a:t>
            </a:r>
          </a:p>
          <a:p>
            <a:endParaRPr lang="en-GB" sz="2400" i="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This unique dataset provides an assessment of water quality at 6 sites along the River Kent</a:t>
            </a:r>
            <a:r>
              <a:rPr lang="en-GB" sz="2400" dirty="0"/>
              <a:t>:  </a:t>
            </a:r>
            <a:r>
              <a:rPr lang="en-GB" sz="2400" u="sng" dirty="0">
                <a:solidFill>
                  <a:srgbClr val="0000FF"/>
                </a:solidFill>
                <a:effectLst/>
                <a:ea typeface="Times New Roman" panose="02020603050405020304" pitchFamily="18" charset="0"/>
                <a:cs typeface="Times New Roman" panose="02020603050405020304" pitchFamily="18" charset="0"/>
                <a:hlinkClick r:id="rId4"/>
              </a:rPr>
              <a:t>CRKC-Results-of-River-Water-Sampling-FINAL.December-22.pdf</a:t>
            </a:r>
            <a:endParaRPr lang="en-GB" sz="2400" dirty="0"/>
          </a:p>
        </p:txBody>
      </p:sp>
      <p:pic>
        <p:nvPicPr>
          <p:cNvPr id="7" name="Picture 6" descr="A picture containing grass, person, water sport, swimming&#10;&#10;Description automatically generated">
            <a:extLst>
              <a:ext uri="{FF2B5EF4-FFF2-40B4-BE49-F238E27FC236}">
                <a16:creationId xmlns:a16="http://schemas.microsoft.com/office/drawing/2014/main" id="{BCB5A859-59D6-D057-7681-967C11227AF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30982" y="1203363"/>
            <a:ext cx="3857819" cy="5143758"/>
          </a:xfrm>
          <a:prstGeom prst="rect">
            <a:avLst/>
          </a:prstGeom>
        </p:spPr>
      </p:pic>
    </p:spTree>
    <p:extLst>
      <p:ext uri="{BB962C8B-B14F-4D97-AF65-F5344CB8AC3E}">
        <p14:creationId xmlns:p14="http://schemas.microsoft.com/office/powerpoint/2010/main" val="1005316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091469A585B14ABB9CFDD7D71B0547" ma:contentTypeVersion="13" ma:contentTypeDescription="Create a new document." ma:contentTypeScope="" ma:versionID="bd74ab13b00f8e7e8db8015487b29b4b">
  <xsd:schema xmlns:xsd="http://www.w3.org/2001/XMLSchema" xmlns:xs="http://www.w3.org/2001/XMLSchema" xmlns:p="http://schemas.microsoft.com/office/2006/metadata/properties" xmlns:ns2="13666c74-b4ad-4406-8282-28f46dd3294a" xmlns:ns3="1e1aebad-2400-49a7-8d6f-1b99e55458b5" targetNamespace="http://schemas.microsoft.com/office/2006/metadata/properties" ma:root="true" ma:fieldsID="556cb5c8555d6ec40faa18cfe117bafe" ns2:_="" ns3:_="">
    <xsd:import namespace="13666c74-b4ad-4406-8282-28f46dd3294a"/>
    <xsd:import namespace="1e1aebad-2400-49a7-8d6f-1b99e55458b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666c74-b4ad-4406-8282-28f46dd329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1aebad-2400-49a7-8d6f-1b99e55458b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e1aebad-2400-49a7-8d6f-1b99e55458b5">
      <UserInfo>
        <DisplayName>Katherine Andrews</DisplayName>
        <AccountId>197</AccountId>
        <AccountType/>
      </UserInfo>
    </SharedWithUsers>
  </documentManagement>
</p:properties>
</file>

<file path=customXml/itemProps1.xml><?xml version="1.0" encoding="utf-8"?>
<ds:datastoreItem xmlns:ds="http://schemas.openxmlformats.org/officeDocument/2006/customXml" ds:itemID="{3D42BB7A-B3CE-437F-8AFD-DE0ADDD9E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666c74-b4ad-4406-8282-28f46dd3294a"/>
    <ds:schemaRef ds:uri="1e1aebad-2400-49a7-8d6f-1b99e55458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2F91C-5938-4E7F-87E1-6F99BCCCDE57}">
  <ds:schemaRefs>
    <ds:schemaRef ds:uri="http://schemas.microsoft.com/sharepoint/v3/contenttype/forms"/>
  </ds:schemaRefs>
</ds:datastoreItem>
</file>

<file path=customXml/itemProps3.xml><?xml version="1.0" encoding="utf-8"?>
<ds:datastoreItem xmlns:ds="http://schemas.openxmlformats.org/officeDocument/2006/customXml" ds:itemID="{9627060B-70AF-483D-9D14-880938FF6708}">
  <ds:schemaRefs>
    <ds:schemaRef ds:uri="http://purl.org/dc/elements/1.1/"/>
    <ds:schemaRef ds:uri="http://www.w3.org/XML/1998/namespace"/>
    <ds:schemaRef ds:uri="http://purl.org/dc/dcmitype/"/>
    <ds:schemaRef ds:uri="http://purl.org/dc/terms/"/>
    <ds:schemaRef ds:uri="13666c74-b4ad-4406-8282-28f46dd3294a"/>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1e1aebad-2400-49a7-8d6f-1b99e55458b5"/>
  </ds:schemaRefs>
</ds:datastoreItem>
</file>

<file path=docProps/app.xml><?xml version="1.0" encoding="utf-8"?>
<Properties xmlns="http://schemas.openxmlformats.org/officeDocument/2006/extended-properties" xmlns:vt="http://schemas.openxmlformats.org/officeDocument/2006/docPropsVTypes">
  <Template>Office Theme</Template>
  <TotalTime>7514</TotalTime>
  <Words>2182</Words>
  <Application>Microsoft Office PowerPoint</Application>
  <PresentationFormat>Widescreen</PresentationFormat>
  <Paragraphs>220</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         The Clean River Kent Campaign 2022 achievements  2023 aspirations   </vt:lpstr>
      <vt:lpstr>    </vt:lpstr>
      <vt:lpstr>    </vt:lpstr>
      <vt:lpstr>    </vt:lpstr>
      <vt:lpstr>    </vt:lpstr>
      <vt:lpstr>    </vt:lpstr>
      <vt:lpstr>    </vt:lpstr>
      <vt:lpstr>PowerPoint Presentation</vt:lpstr>
      <vt:lpstr>    </vt:lpstr>
      <vt:lpstr>    </vt:lpstr>
      <vt:lpstr>    </vt:lpstr>
      <vt:lpstr>    </vt:lpstr>
      <vt:lpstr>Further Water Quality Monitoring</vt:lpstr>
      <vt:lpstr>2023 Plans: ACTIONS (proposed) </vt:lpstr>
      <vt:lpstr>2023 Plans: ACTIONS (proposed) </vt:lpstr>
      <vt:lpstr>2023 Plans: ACTIONS (proposed) </vt:lpstr>
      <vt:lpstr>2023 Plans: BUDGET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Lavictoire</dc:creator>
  <cp:lastModifiedBy>b holmes</cp:lastModifiedBy>
  <cp:revision>82</cp:revision>
  <cp:lastPrinted>2022-04-04T09:01:16Z</cp:lastPrinted>
  <dcterms:created xsi:type="dcterms:W3CDTF">2021-02-23T20:06:24Z</dcterms:created>
  <dcterms:modified xsi:type="dcterms:W3CDTF">2023-03-02T14:19:57Z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0x01010030091469A585B14ABB9CFDD7D71B0547</vt:lpwstr>
  </property>
</Properties>
</file>